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64" r:id="rId5"/>
    <p:sldId id="297" r:id="rId6"/>
    <p:sldId id="294" r:id="rId7"/>
    <p:sldId id="293" r:id="rId8"/>
    <p:sldId id="295" r:id="rId9"/>
    <p:sldId id="289" r:id="rId10"/>
    <p:sldId id="28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8" userDrawn="1">
          <p15:clr>
            <a:srgbClr val="A4A3A4"/>
          </p15:clr>
        </p15:guide>
        <p15:guide id="2" pos="4248" userDrawn="1">
          <p15:clr>
            <a:srgbClr val="A4A3A4"/>
          </p15:clr>
        </p15:guide>
        <p15:guide id="6" orient="horz" pos="478" userDrawn="1">
          <p15:clr>
            <a:srgbClr val="A4A3A4"/>
          </p15:clr>
        </p15:guide>
        <p15:guide id="7" pos="7296" userDrawn="1">
          <p15:clr>
            <a:srgbClr val="A4A3A4"/>
          </p15:clr>
        </p15:guide>
        <p15:guide id="8" orient="horz" pos="3960" userDrawn="1">
          <p15:clr>
            <a:srgbClr val="A4A3A4"/>
          </p15:clr>
        </p15:guide>
        <p15:guide id="9" orient="horz" pos="2260" userDrawn="1">
          <p15:clr>
            <a:srgbClr val="A4A3A4"/>
          </p15:clr>
        </p15:guide>
        <p15:guide id="10" pos="24" userDrawn="1">
          <p15:clr>
            <a:srgbClr val="A4A3A4"/>
          </p15:clr>
        </p15:guide>
        <p15:guide id="11" orient="horz" pos="2784" userDrawn="1">
          <p15:clr>
            <a:srgbClr val="A4A3A4"/>
          </p15:clr>
        </p15:guide>
        <p15:guide id="12" orient="horz" pos="110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5DAB8B-59E5-53FA-E828-4491CF645FD1}" name="Noelle McElrath-Hart" initials="NMH" userId="S::nmcelrath@cspfirm.com::aef0a262-11ae-43c1-b0fb-9b9013dfad31" providerId="AD"/>
  <p188:author id="{25F548E0-5629-4CB1-1A39-B4DC2FE0B319}" name="Kristin Lewnes" initials="KL" userId="S::klewnes@cspfirm.com::360764ee-acf9-4fa7-82d2-d4eb9eff220a" providerId="AD"/>
  <p188:author id="{6B517BF7-4D6D-7659-656B-1C9916EA018E}" name="Jane Blake" initials="JWB" userId="Jane Blak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ane Blake" initials="JWB" lastIdx="2" clrIdx="0">
    <p:extLst>
      <p:ext uri="{19B8F6BF-5375-455C-9EA6-DF929625EA0E}">
        <p15:presenceInfo xmlns:p15="http://schemas.microsoft.com/office/powerpoint/2012/main" userId="Jane Blake" providerId="None"/>
      </p:ext>
    </p:extLst>
  </p:cmAuthor>
  <p:cmAuthor id="2" name="Noelle McElrath-Hart" initials="NMH" lastIdx="2" clrIdx="1">
    <p:extLst>
      <p:ext uri="{19B8F6BF-5375-455C-9EA6-DF929625EA0E}">
        <p15:presenceInfo xmlns:p15="http://schemas.microsoft.com/office/powerpoint/2012/main" userId="S::nmcelrath@cspfirm.com::aef0a262-11ae-43c1-b0fb-9b9013dfad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D8B"/>
    <a:srgbClr val="71BF44"/>
    <a:srgbClr val="BD4A27"/>
    <a:srgbClr val="0F4061"/>
    <a:srgbClr val="092335"/>
    <a:srgbClr val="4B8D40"/>
    <a:srgbClr val="0C32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458F9F-527A-469E-8B77-F6046B663B91}" v="7" dt="2025-10-22T19:04:49.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696" y="114"/>
      </p:cViewPr>
      <p:guideLst>
        <p:guide orient="horz" pos="768"/>
        <p:guide pos="4248"/>
        <p:guide orient="horz" pos="478"/>
        <p:guide pos="7296"/>
        <p:guide orient="horz" pos="3960"/>
        <p:guide orient="horz" pos="2260"/>
        <p:guide pos="24"/>
        <p:guide orient="horz" pos="2784"/>
        <p:guide orient="horz" pos="11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Lewnes" userId="360764ee-acf9-4fa7-82d2-d4eb9eff220a" providerId="ADAL" clId="{5A0E73AE-C4A0-4033-9029-19FD409EFBA4}"/>
    <pc:docChg chg="custSel modSld">
      <pc:chgData name="Kristin Lewnes" userId="360764ee-acf9-4fa7-82d2-d4eb9eff220a" providerId="ADAL" clId="{5A0E73AE-C4A0-4033-9029-19FD409EFBA4}" dt="2024-10-04T18:28:42.449" v="2" actId="478"/>
      <pc:docMkLst>
        <pc:docMk/>
      </pc:docMkLst>
      <pc:sldChg chg="addSp delSp modSp mod">
        <pc:chgData name="Kristin Lewnes" userId="360764ee-acf9-4fa7-82d2-d4eb9eff220a" providerId="ADAL" clId="{5A0E73AE-C4A0-4033-9029-19FD409EFBA4}" dt="2024-10-04T18:28:42.449" v="2" actId="478"/>
        <pc:sldMkLst>
          <pc:docMk/>
          <pc:sldMk cId="584049740" sldId="289"/>
        </pc:sldMkLst>
      </pc:sldChg>
    </pc:docChg>
  </pc:docChgLst>
  <pc:docChgLst>
    <pc:chgData name="Kristin Lewnes" userId="360764ee-acf9-4fa7-82d2-d4eb9eff220a" providerId="ADAL" clId="{C316AB05-3A94-4606-8C9D-5B943B775D1C}"/>
    <pc:docChg chg="undo custSel modSld">
      <pc:chgData name="Kristin Lewnes" userId="360764ee-acf9-4fa7-82d2-d4eb9eff220a" providerId="ADAL" clId="{C316AB05-3A94-4606-8C9D-5B943B775D1C}" dt="2025-10-22T19:05:05.860" v="14" actId="207"/>
      <pc:docMkLst>
        <pc:docMk/>
      </pc:docMkLst>
      <pc:sldChg chg="modSp mod">
        <pc:chgData name="Kristin Lewnes" userId="360764ee-acf9-4fa7-82d2-d4eb9eff220a" providerId="ADAL" clId="{C316AB05-3A94-4606-8C9D-5B943B775D1C}" dt="2025-10-22T19:05:05.860" v="14" actId="207"/>
        <pc:sldMkLst>
          <pc:docMk/>
          <pc:sldMk cId="2707855530" sldId="288"/>
        </pc:sldMkLst>
        <pc:spChg chg="mod">
          <ac:chgData name="Kristin Lewnes" userId="360764ee-acf9-4fa7-82d2-d4eb9eff220a" providerId="ADAL" clId="{C316AB05-3A94-4606-8C9D-5B943B775D1C}" dt="2025-10-22T19:05:05.860" v="14" actId="207"/>
          <ac:spMkLst>
            <pc:docMk/>
            <pc:sldMk cId="2707855530" sldId="288"/>
            <ac:spMk id="2" creationId="{9D901245-40B4-4330-A518-A389C8070D45}"/>
          </ac:spMkLst>
        </pc:spChg>
      </pc:sldChg>
      <pc:sldChg chg="modSp">
        <pc:chgData name="Kristin Lewnes" userId="360764ee-acf9-4fa7-82d2-d4eb9eff220a" providerId="ADAL" clId="{C316AB05-3A94-4606-8C9D-5B943B775D1C}" dt="2025-10-22T19:04:31.175" v="12"/>
        <pc:sldMkLst>
          <pc:docMk/>
          <pc:sldMk cId="584049740" sldId="289"/>
        </pc:sldMkLst>
        <pc:spChg chg="mod">
          <ac:chgData name="Kristin Lewnes" userId="360764ee-acf9-4fa7-82d2-d4eb9eff220a" providerId="ADAL" clId="{C316AB05-3A94-4606-8C9D-5B943B775D1C}" dt="2025-10-22T19:04:31.175" v="12"/>
          <ac:spMkLst>
            <pc:docMk/>
            <pc:sldMk cId="584049740" sldId="289"/>
            <ac:spMk id="11" creationId="{5D3667A7-8775-4FE1-9613-83A50519AEAD}"/>
          </ac:spMkLst>
        </pc:spChg>
      </pc:sldChg>
      <pc:sldChg chg="modSp mod">
        <pc:chgData name="Kristin Lewnes" userId="360764ee-acf9-4fa7-82d2-d4eb9eff220a" providerId="ADAL" clId="{C316AB05-3A94-4606-8C9D-5B943B775D1C}" dt="2025-10-22T19:04:16.735" v="9" actId="207"/>
        <pc:sldMkLst>
          <pc:docMk/>
          <pc:sldMk cId="1710535242" sldId="293"/>
        </pc:sldMkLst>
        <pc:spChg chg="mod">
          <ac:chgData name="Kristin Lewnes" userId="360764ee-acf9-4fa7-82d2-d4eb9eff220a" providerId="ADAL" clId="{C316AB05-3A94-4606-8C9D-5B943B775D1C}" dt="2025-10-22T19:04:16.735" v="9" actId="207"/>
          <ac:spMkLst>
            <pc:docMk/>
            <pc:sldMk cId="1710535242" sldId="293"/>
            <ac:spMk id="11" creationId="{5D3667A7-8775-4FE1-9613-83A50519AEAD}"/>
          </ac:spMkLst>
        </pc:spChg>
      </pc:sldChg>
      <pc:sldChg chg="modSp">
        <pc:chgData name="Kristin Lewnes" userId="360764ee-acf9-4fa7-82d2-d4eb9eff220a" providerId="ADAL" clId="{C316AB05-3A94-4606-8C9D-5B943B775D1C}" dt="2025-10-22T19:04:07.082" v="7"/>
        <pc:sldMkLst>
          <pc:docMk/>
          <pc:sldMk cId="1518251707" sldId="294"/>
        </pc:sldMkLst>
        <pc:spChg chg="mod">
          <ac:chgData name="Kristin Lewnes" userId="360764ee-acf9-4fa7-82d2-d4eb9eff220a" providerId="ADAL" clId="{C316AB05-3A94-4606-8C9D-5B943B775D1C}" dt="2025-10-22T19:04:07.082" v="7"/>
          <ac:spMkLst>
            <pc:docMk/>
            <pc:sldMk cId="1518251707" sldId="294"/>
            <ac:spMk id="11" creationId="{5D3667A7-8775-4FE1-9613-83A50519AEAD}"/>
          </ac:spMkLst>
        </pc:spChg>
      </pc:sldChg>
      <pc:sldChg chg="modSp mod">
        <pc:chgData name="Kristin Lewnes" userId="360764ee-acf9-4fa7-82d2-d4eb9eff220a" providerId="ADAL" clId="{C316AB05-3A94-4606-8C9D-5B943B775D1C}" dt="2025-10-22T19:04:26.715" v="11" actId="207"/>
        <pc:sldMkLst>
          <pc:docMk/>
          <pc:sldMk cId="1421137330" sldId="295"/>
        </pc:sldMkLst>
        <pc:spChg chg="mod">
          <ac:chgData name="Kristin Lewnes" userId="360764ee-acf9-4fa7-82d2-d4eb9eff220a" providerId="ADAL" clId="{C316AB05-3A94-4606-8C9D-5B943B775D1C}" dt="2025-10-22T19:04:26.715" v="11" actId="207"/>
          <ac:spMkLst>
            <pc:docMk/>
            <pc:sldMk cId="1421137330" sldId="295"/>
            <ac:spMk id="11" creationId="{5D3667A7-8775-4FE1-9613-83A50519AEAD}"/>
          </ac:spMkLst>
        </pc:spChg>
      </pc:sldChg>
      <pc:sldChg chg="modSp mod">
        <pc:chgData name="Kristin Lewnes" userId="360764ee-acf9-4fa7-82d2-d4eb9eff220a" providerId="ADAL" clId="{C316AB05-3A94-4606-8C9D-5B943B775D1C}" dt="2025-10-22T19:03:59.025" v="6" actId="113"/>
        <pc:sldMkLst>
          <pc:docMk/>
          <pc:sldMk cId="1247424388" sldId="297"/>
        </pc:sldMkLst>
        <pc:spChg chg="mod">
          <ac:chgData name="Kristin Lewnes" userId="360764ee-acf9-4fa7-82d2-d4eb9eff220a" providerId="ADAL" clId="{C316AB05-3A94-4606-8C9D-5B943B775D1C}" dt="2025-10-22T19:03:59.025" v="6" actId="113"/>
          <ac:spMkLst>
            <pc:docMk/>
            <pc:sldMk cId="1247424388" sldId="297"/>
            <ac:spMk id="11" creationId="{5D3667A7-8775-4FE1-9613-83A50519AEA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8DBD3F-2C91-4B91-B623-B50F1C543965}"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D73561EA-3FCA-43BB-97DF-8BD7C05F7674}">
      <dgm:prSet phldrT="[Text]" custT="1"/>
      <dgm:spPr>
        <a:solidFill>
          <a:srgbClr val="71BF44"/>
        </a:solidFill>
      </dgm:spPr>
      <dgm:t>
        <a:bodyPr anchor="t" anchorCtr="0"/>
        <a:lstStyle/>
        <a:p>
          <a:pPr algn="l">
            <a:lnSpc>
              <a:spcPct val="90000"/>
            </a:lnSpc>
          </a:pPr>
          <a:r>
            <a:rPr lang="en-US" sz="2000" b="1" dirty="0">
              <a:solidFill>
                <a:schemeClr val="bg1"/>
              </a:solidFill>
              <a:latin typeface="Lato" panose="020F0502020204030203" pitchFamily="34" charset="0"/>
              <a:ea typeface="Roboto Condensed" panose="02000000000000000000" pitchFamily="2" charset="0"/>
            </a:rPr>
            <a:t>Durability </a:t>
          </a:r>
        </a:p>
        <a:p>
          <a:pPr algn="l">
            <a:lnSpc>
              <a:spcPct val="100000"/>
            </a:lnSpc>
          </a:pPr>
          <a:r>
            <a:rPr lang="en-US" sz="1800" b="0" dirty="0">
              <a:solidFill>
                <a:schemeClr val="bg1"/>
              </a:solidFill>
              <a:latin typeface="Lato" panose="020F0502020204030203" pitchFamily="34" charset="0"/>
              <a:ea typeface="Roboto Condensed" panose="02000000000000000000" pitchFamily="2" charset="0"/>
            </a:rPr>
            <a:t>Natural rubber is critical for all tires as it serves to provide durability. Certain tire performance can only be achieved through the use of natural rubber</a:t>
          </a:r>
          <a:r>
            <a:rPr lang="en-US" sz="1600" b="0" dirty="0">
              <a:solidFill>
                <a:schemeClr val="bg1"/>
              </a:solidFill>
              <a:latin typeface="Lato" panose="020F0502020204030203" pitchFamily="34" charset="0"/>
              <a:ea typeface="Roboto Condensed" panose="02000000000000000000" pitchFamily="2" charset="0"/>
            </a:rPr>
            <a:t>. </a:t>
          </a:r>
          <a:br>
            <a:rPr lang="en-US" sz="1600" b="0" dirty="0">
              <a:solidFill>
                <a:schemeClr val="bg1"/>
              </a:solidFill>
              <a:latin typeface="Lato" panose="020F0502020204030203" pitchFamily="34" charset="0"/>
              <a:ea typeface="Roboto Condensed" panose="02000000000000000000" pitchFamily="2" charset="0"/>
            </a:rPr>
          </a:br>
          <a:endParaRPr lang="en-US" sz="1600" b="0" dirty="0">
            <a:solidFill>
              <a:schemeClr val="bg1"/>
            </a:solidFill>
            <a:latin typeface="Lato Black" panose="020F0A02020204030203" pitchFamily="34" charset="0"/>
          </a:endParaRPr>
        </a:p>
      </dgm:t>
    </dgm:pt>
    <dgm:pt modelId="{E90792FB-E37D-409F-9434-7C82AF1BCD45}" type="parTrans" cxnId="{7B1877E4-CD43-4472-BDFE-AFBEC7F77686}">
      <dgm:prSet/>
      <dgm:spPr/>
      <dgm:t>
        <a:bodyPr/>
        <a:lstStyle/>
        <a:p>
          <a:endParaRPr lang="en-US"/>
        </a:p>
      </dgm:t>
    </dgm:pt>
    <dgm:pt modelId="{BDB3FD0D-8C7E-4AE1-B4C9-C01F93C8A3F5}" type="sibTrans" cxnId="{7B1877E4-CD43-4472-BDFE-AFBEC7F77686}">
      <dgm:prSet/>
      <dgm:spPr/>
      <dgm:t>
        <a:bodyPr/>
        <a:lstStyle/>
        <a:p>
          <a:endParaRPr lang="en-US"/>
        </a:p>
      </dgm:t>
    </dgm:pt>
    <dgm:pt modelId="{D7D4A50F-B688-4D1B-9C91-B976910AD598}">
      <dgm:prSet phldrT="[Text]" custT="1"/>
      <dgm:spPr>
        <a:solidFill>
          <a:srgbClr val="165D8B"/>
        </a:solidFill>
      </dgm:spPr>
      <dgm:t>
        <a:bodyPr anchor="t" anchorCtr="0"/>
        <a:lstStyle/>
        <a:p>
          <a:pPr algn="l">
            <a:lnSpc>
              <a:spcPct val="90000"/>
            </a:lnSpc>
          </a:pPr>
          <a:r>
            <a:rPr lang="en-US" sz="2000" b="1" dirty="0">
              <a:solidFill>
                <a:schemeClr val="bg1"/>
              </a:solidFill>
              <a:latin typeface="Lato" panose="020F0502020204030203" pitchFamily="34" charset="0"/>
              <a:ea typeface="Roboto Condensed" panose="02000000000000000000" pitchFamily="2" charset="0"/>
            </a:rPr>
            <a:t>Performance</a:t>
          </a:r>
        </a:p>
        <a:p>
          <a:pPr algn="l">
            <a:lnSpc>
              <a:spcPct val="100000"/>
            </a:lnSpc>
          </a:pPr>
          <a:r>
            <a:rPr lang="en-US" sz="1800" b="0" dirty="0">
              <a:solidFill>
                <a:schemeClr val="bg1"/>
              </a:solidFill>
              <a:latin typeface="Lato" panose="020F0502020204030203" pitchFamily="34" charset="0"/>
              <a:ea typeface="Roboto Condensed" panose="02000000000000000000" pitchFamily="2" charset="0"/>
            </a:rPr>
            <a:t>Commercial and military aircraft tire treads are almost completely made from natural rubber because synthetic rubber cannot perform in this application. </a:t>
          </a:r>
          <a:br>
            <a:rPr lang="en-US" sz="1400" b="1" dirty="0">
              <a:solidFill>
                <a:schemeClr val="bg1"/>
              </a:solidFill>
              <a:latin typeface="Lato" panose="020F0502020204030203" pitchFamily="34" charset="0"/>
              <a:ea typeface="Roboto Condensed" panose="02000000000000000000" pitchFamily="2" charset="0"/>
            </a:rPr>
          </a:br>
          <a:endParaRPr lang="en-US" sz="1400" dirty="0">
            <a:solidFill>
              <a:schemeClr val="bg1"/>
            </a:solidFill>
            <a:latin typeface="Lato Black" panose="020F0A02020204030203" pitchFamily="34" charset="0"/>
          </a:endParaRPr>
        </a:p>
      </dgm:t>
    </dgm:pt>
    <dgm:pt modelId="{3EBFECA0-2C0D-4FC3-ACE5-64165489CE27}" type="parTrans" cxnId="{80D061B1-24EF-48D9-B10E-E3F1DEAC17E4}">
      <dgm:prSet/>
      <dgm:spPr/>
      <dgm:t>
        <a:bodyPr/>
        <a:lstStyle/>
        <a:p>
          <a:endParaRPr lang="en-US"/>
        </a:p>
      </dgm:t>
    </dgm:pt>
    <dgm:pt modelId="{3D90DE0F-D1BA-4455-B31E-01E6D970A2F7}" type="sibTrans" cxnId="{80D061B1-24EF-48D9-B10E-E3F1DEAC17E4}">
      <dgm:prSet/>
      <dgm:spPr/>
      <dgm:t>
        <a:bodyPr/>
        <a:lstStyle/>
        <a:p>
          <a:endParaRPr lang="en-US"/>
        </a:p>
      </dgm:t>
    </dgm:pt>
    <dgm:pt modelId="{B145A435-C272-4528-A279-6764D2D5A360}">
      <dgm:prSet phldrT="[Text]" custT="1"/>
      <dgm:spPr>
        <a:solidFill>
          <a:srgbClr val="092335"/>
        </a:solidFill>
      </dgm:spPr>
      <dgm:t>
        <a:bodyPr anchor="t" anchorCtr="0"/>
        <a:lstStyle/>
        <a:p>
          <a:pPr algn="l">
            <a:lnSpc>
              <a:spcPct val="90000"/>
            </a:lnSpc>
          </a:pPr>
          <a:r>
            <a:rPr lang="en-US" sz="2000" b="1" dirty="0">
              <a:solidFill>
                <a:schemeClr val="bg1"/>
              </a:solidFill>
              <a:latin typeface="Lato" panose="020F0502020204030203" pitchFamily="34" charset="0"/>
              <a:ea typeface="Roboto Condensed" panose="02000000000000000000" pitchFamily="2" charset="0"/>
            </a:rPr>
            <a:t>Unique Properties </a:t>
          </a:r>
        </a:p>
        <a:p>
          <a:pPr algn="l">
            <a:lnSpc>
              <a:spcPct val="100000"/>
            </a:lnSpc>
          </a:pPr>
          <a:r>
            <a:rPr lang="en-US" sz="1800" b="0" dirty="0">
              <a:solidFill>
                <a:schemeClr val="bg1"/>
              </a:solidFill>
              <a:latin typeface="Lato" panose="020F0502020204030203" pitchFamily="34" charset="0"/>
              <a:ea typeface="Roboto Condensed" panose="02000000000000000000" pitchFamily="2" charset="0"/>
            </a:rPr>
            <a:t>Natural rubber is also the main component in heavy duty truck and bus tire treads due to its unique properties. </a:t>
          </a:r>
          <a:br>
            <a:rPr lang="en-US" sz="1200" b="1" dirty="0">
              <a:solidFill>
                <a:srgbClr val="165D8B"/>
              </a:solidFill>
              <a:latin typeface="Lato" panose="020F0502020204030203" pitchFamily="34" charset="0"/>
              <a:ea typeface="Roboto Condensed" panose="02000000000000000000" pitchFamily="2" charset="0"/>
            </a:rPr>
          </a:br>
          <a:endParaRPr lang="en-US" sz="1200" dirty="0">
            <a:latin typeface="Lato Black" panose="020F0A02020204030203" pitchFamily="34" charset="0"/>
          </a:endParaRPr>
        </a:p>
      </dgm:t>
    </dgm:pt>
    <dgm:pt modelId="{DC939FCF-970D-4F71-ACEE-63E5E822B94E}" type="parTrans" cxnId="{6A7BB545-BBB8-4052-B399-9C9322617E32}">
      <dgm:prSet/>
      <dgm:spPr/>
      <dgm:t>
        <a:bodyPr/>
        <a:lstStyle/>
        <a:p>
          <a:endParaRPr lang="en-US"/>
        </a:p>
      </dgm:t>
    </dgm:pt>
    <dgm:pt modelId="{A635F20A-28A9-4F56-9AEF-85EB9212CC23}" type="sibTrans" cxnId="{6A7BB545-BBB8-4052-B399-9C9322617E32}">
      <dgm:prSet/>
      <dgm:spPr/>
      <dgm:t>
        <a:bodyPr/>
        <a:lstStyle/>
        <a:p>
          <a:endParaRPr lang="en-US"/>
        </a:p>
      </dgm:t>
    </dgm:pt>
    <dgm:pt modelId="{8EB007E7-A9B0-4882-8C71-0DD255EF4D6A}" type="pres">
      <dgm:prSet presAssocID="{838DBD3F-2C91-4B91-B623-B50F1C543965}" presName="diagram" presStyleCnt="0">
        <dgm:presLayoutVars>
          <dgm:dir/>
          <dgm:resizeHandles val="exact"/>
        </dgm:presLayoutVars>
      </dgm:prSet>
      <dgm:spPr/>
    </dgm:pt>
    <dgm:pt modelId="{7C163386-F9E1-4F3B-B18B-ADF0CE2701F8}" type="pres">
      <dgm:prSet presAssocID="{D73561EA-3FCA-43BB-97DF-8BD7C05F7674}" presName="node" presStyleLbl="node1" presStyleIdx="0" presStyleCnt="3" custScaleY="129506">
        <dgm:presLayoutVars>
          <dgm:bulletEnabled val="1"/>
        </dgm:presLayoutVars>
      </dgm:prSet>
      <dgm:spPr>
        <a:prstGeom prst="flowChartAlternateProcess">
          <a:avLst/>
        </a:prstGeom>
      </dgm:spPr>
    </dgm:pt>
    <dgm:pt modelId="{B682CE79-88C3-405B-82D0-39ADB4265425}" type="pres">
      <dgm:prSet presAssocID="{BDB3FD0D-8C7E-4AE1-B4C9-C01F93C8A3F5}" presName="sibTrans" presStyleCnt="0"/>
      <dgm:spPr/>
    </dgm:pt>
    <dgm:pt modelId="{4B1C88EE-E946-476A-B997-F2B13A57BCB2}" type="pres">
      <dgm:prSet presAssocID="{D7D4A50F-B688-4D1B-9C91-B976910AD598}" presName="node" presStyleLbl="node1" presStyleIdx="1" presStyleCnt="3" custScaleY="129694">
        <dgm:presLayoutVars>
          <dgm:bulletEnabled val="1"/>
        </dgm:presLayoutVars>
      </dgm:prSet>
      <dgm:spPr>
        <a:prstGeom prst="roundRect">
          <a:avLst/>
        </a:prstGeom>
      </dgm:spPr>
    </dgm:pt>
    <dgm:pt modelId="{96062C05-892B-40C5-BE72-E93F99022ED5}" type="pres">
      <dgm:prSet presAssocID="{3D90DE0F-D1BA-4455-B31E-01E6D970A2F7}" presName="sibTrans" presStyleCnt="0"/>
      <dgm:spPr/>
    </dgm:pt>
    <dgm:pt modelId="{0BCD4334-0A27-4D52-8554-1EF237A0188C}" type="pres">
      <dgm:prSet presAssocID="{B145A435-C272-4528-A279-6764D2D5A360}" presName="node" presStyleLbl="node1" presStyleIdx="2" presStyleCnt="3" custScaleY="129694">
        <dgm:presLayoutVars>
          <dgm:bulletEnabled val="1"/>
        </dgm:presLayoutVars>
      </dgm:prSet>
      <dgm:spPr>
        <a:prstGeom prst="roundRect">
          <a:avLst/>
        </a:prstGeom>
      </dgm:spPr>
    </dgm:pt>
  </dgm:ptLst>
  <dgm:cxnLst>
    <dgm:cxn modelId="{B3AE4F17-3C8B-4B69-B6FA-7D9123D1BCDC}" type="presOf" srcId="{B145A435-C272-4528-A279-6764D2D5A360}" destId="{0BCD4334-0A27-4D52-8554-1EF237A0188C}" srcOrd="0" destOrd="0" presId="urn:microsoft.com/office/officeart/2005/8/layout/default"/>
    <dgm:cxn modelId="{6A7BB545-BBB8-4052-B399-9C9322617E32}" srcId="{838DBD3F-2C91-4B91-B623-B50F1C543965}" destId="{B145A435-C272-4528-A279-6764D2D5A360}" srcOrd="2" destOrd="0" parTransId="{DC939FCF-970D-4F71-ACEE-63E5E822B94E}" sibTransId="{A635F20A-28A9-4F56-9AEF-85EB9212CC23}"/>
    <dgm:cxn modelId="{FEE2E34F-52D4-447A-8B4B-938EB11A0F89}" type="presOf" srcId="{D73561EA-3FCA-43BB-97DF-8BD7C05F7674}" destId="{7C163386-F9E1-4F3B-B18B-ADF0CE2701F8}" srcOrd="0" destOrd="0" presId="urn:microsoft.com/office/officeart/2005/8/layout/default"/>
    <dgm:cxn modelId="{DC560C95-DB61-4A63-9812-D5F7B79A64B4}" type="presOf" srcId="{D7D4A50F-B688-4D1B-9C91-B976910AD598}" destId="{4B1C88EE-E946-476A-B997-F2B13A57BCB2}" srcOrd="0" destOrd="0" presId="urn:microsoft.com/office/officeart/2005/8/layout/default"/>
    <dgm:cxn modelId="{6B8F449E-7BF7-4F61-AA57-585751202EBD}" type="presOf" srcId="{838DBD3F-2C91-4B91-B623-B50F1C543965}" destId="{8EB007E7-A9B0-4882-8C71-0DD255EF4D6A}" srcOrd="0" destOrd="0" presId="urn:microsoft.com/office/officeart/2005/8/layout/default"/>
    <dgm:cxn modelId="{80D061B1-24EF-48D9-B10E-E3F1DEAC17E4}" srcId="{838DBD3F-2C91-4B91-B623-B50F1C543965}" destId="{D7D4A50F-B688-4D1B-9C91-B976910AD598}" srcOrd="1" destOrd="0" parTransId="{3EBFECA0-2C0D-4FC3-ACE5-64165489CE27}" sibTransId="{3D90DE0F-D1BA-4455-B31E-01E6D970A2F7}"/>
    <dgm:cxn modelId="{7B1877E4-CD43-4472-BDFE-AFBEC7F77686}" srcId="{838DBD3F-2C91-4B91-B623-B50F1C543965}" destId="{D73561EA-3FCA-43BB-97DF-8BD7C05F7674}" srcOrd="0" destOrd="0" parTransId="{E90792FB-E37D-409F-9434-7C82AF1BCD45}" sibTransId="{BDB3FD0D-8C7E-4AE1-B4C9-C01F93C8A3F5}"/>
    <dgm:cxn modelId="{D309A7BD-1A12-4B9B-9126-3EE59AF1E400}" type="presParOf" srcId="{8EB007E7-A9B0-4882-8C71-0DD255EF4D6A}" destId="{7C163386-F9E1-4F3B-B18B-ADF0CE2701F8}" srcOrd="0" destOrd="0" presId="urn:microsoft.com/office/officeart/2005/8/layout/default"/>
    <dgm:cxn modelId="{D771BA4D-B7CE-4EA9-AAFE-189E5D7C275D}" type="presParOf" srcId="{8EB007E7-A9B0-4882-8C71-0DD255EF4D6A}" destId="{B682CE79-88C3-405B-82D0-39ADB4265425}" srcOrd="1" destOrd="0" presId="urn:microsoft.com/office/officeart/2005/8/layout/default"/>
    <dgm:cxn modelId="{B127B526-6B74-4A2E-A4A3-71145AD3AF92}" type="presParOf" srcId="{8EB007E7-A9B0-4882-8C71-0DD255EF4D6A}" destId="{4B1C88EE-E946-476A-B997-F2B13A57BCB2}" srcOrd="2" destOrd="0" presId="urn:microsoft.com/office/officeart/2005/8/layout/default"/>
    <dgm:cxn modelId="{0F5FFB75-4BA3-4B63-8501-98D160DF4D33}" type="presParOf" srcId="{8EB007E7-A9B0-4882-8C71-0DD255EF4D6A}" destId="{96062C05-892B-40C5-BE72-E93F99022ED5}" srcOrd="3" destOrd="0" presId="urn:microsoft.com/office/officeart/2005/8/layout/default"/>
    <dgm:cxn modelId="{D999EEF2-9A70-4D82-AD87-A80F5F0F3756}" type="presParOf" srcId="{8EB007E7-A9B0-4882-8C71-0DD255EF4D6A}" destId="{0BCD4334-0A27-4D52-8554-1EF237A0188C}" srcOrd="4"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8DBD3F-2C91-4B91-B623-B50F1C543965}"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D73561EA-3FCA-43BB-97DF-8BD7C05F7674}">
      <dgm:prSet phldrT="[Text]" custT="1"/>
      <dgm:spPr>
        <a:solidFill>
          <a:srgbClr val="71BF44"/>
        </a:solidFill>
      </dgm:spPr>
      <dgm:t>
        <a:bodyPr anchor="t" anchorCtr="0"/>
        <a:lstStyle/>
        <a:p>
          <a:pPr algn="l">
            <a:lnSpc>
              <a:spcPct val="90000"/>
            </a:lnSpc>
          </a:pPr>
          <a:r>
            <a:rPr lang="en-US" sz="2000" b="1" dirty="0">
              <a:solidFill>
                <a:schemeClr val="bg1"/>
              </a:solidFill>
              <a:latin typeface="Lato" panose="020F0502020204030203" pitchFamily="34" charset="0"/>
              <a:ea typeface="Roboto Condensed" panose="02000000000000000000" pitchFamily="2" charset="0"/>
            </a:rPr>
            <a:t>Domestically Available  </a:t>
          </a:r>
        </a:p>
        <a:p>
          <a:pPr algn="l">
            <a:lnSpc>
              <a:spcPct val="100000"/>
            </a:lnSpc>
          </a:pPr>
          <a:r>
            <a:rPr lang="en-US" sz="1800" b="0" dirty="0">
              <a:solidFill>
                <a:schemeClr val="bg1"/>
              </a:solidFill>
              <a:latin typeface="Lato" panose="020F0502020204030203" pitchFamily="34" charset="0"/>
              <a:ea typeface="Roboto Condensed" panose="02000000000000000000" pitchFamily="2" charset="0"/>
            </a:rPr>
            <a:t>Both plants can be grown in different parts of the U.S. </a:t>
          </a:r>
          <a:br>
            <a:rPr lang="en-US" sz="1600" b="0" dirty="0">
              <a:solidFill>
                <a:schemeClr val="bg1"/>
              </a:solidFill>
              <a:latin typeface="Lato" panose="020F0502020204030203" pitchFamily="34" charset="0"/>
              <a:ea typeface="Roboto Condensed" panose="02000000000000000000" pitchFamily="2" charset="0"/>
            </a:rPr>
          </a:br>
          <a:endParaRPr lang="en-US" sz="1600" b="0" dirty="0">
            <a:solidFill>
              <a:schemeClr val="bg1"/>
            </a:solidFill>
            <a:latin typeface="Lato Black" panose="020F0A02020204030203" pitchFamily="34" charset="0"/>
          </a:endParaRPr>
        </a:p>
      </dgm:t>
    </dgm:pt>
    <dgm:pt modelId="{E90792FB-E37D-409F-9434-7C82AF1BCD45}" type="parTrans" cxnId="{7B1877E4-CD43-4472-BDFE-AFBEC7F77686}">
      <dgm:prSet/>
      <dgm:spPr/>
      <dgm:t>
        <a:bodyPr/>
        <a:lstStyle/>
        <a:p>
          <a:endParaRPr lang="en-US"/>
        </a:p>
      </dgm:t>
    </dgm:pt>
    <dgm:pt modelId="{BDB3FD0D-8C7E-4AE1-B4C9-C01F93C8A3F5}" type="sibTrans" cxnId="{7B1877E4-CD43-4472-BDFE-AFBEC7F77686}">
      <dgm:prSet/>
      <dgm:spPr/>
      <dgm:t>
        <a:bodyPr/>
        <a:lstStyle/>
        <a:p>
          <a:endParaRPr lang="en-US"/>
        </a:p>
      </dgm:t>
    </dgm:pt>
    <dgm:pt modelId="{D7D4A50F-B688-4D1B-9C91-B976910AD598}">
      <dgm:prSet phldrT="[Text]" custT="1"/>
      <dgm:spPr>
        <a:solidFill>
          <a:srgbClr val="165D8B"/>
        </a:solidFill>
      </dgm:spPr>
      <dgm:t>
        <a:bodyPr anchor="t" anchorCtr="0"/>
        <a:lstStyle/>
        <a:p>
          <a:pPr algn="l">
            <a:lnSpc>
              <a:spcPct val="90000"/>
            </a:lnSpc>
          </a:pPr>
          <a:r>
            <a:rPr lang="en-US" sz="2000" b="1" dirty="0">
              <a:solidFill>
                <a:schemeClr val="bg1"/>
              </a:solidFill>
              <a:latin typeface="Lato" panose="020F0502020204030203" pitchFamily="34" charset="0"/>
              <a:ea typeface="Roboto Condensed" panose="02000000000000000000" pitchFamily="2" charset="0"/>
            </a:rPr>
            <a:t>Performance</a:t>
          </a:r>
        </a:p>
        <a:p>
          <a:pPr algn="l">
            <a:lnSpc>
              <a:spcPct val="100000"/>
            </a:lnSpc>
          </a:pPr>
          <a:r>
            <a:rPr lang="en-US" sz="1800" b="0" dirty="0">
              <a:solidFill>
                <a:schemeClr val="bg1"/>
              </a:solidFill>
              <a:latin typeface="Lato" panose="020F0502020204030203" pitchFamily="34" charset="0"/>
              <a:ea typeface="Roboto Condensed" panose="02000000000000000000" pitchFamily="2" charset="0"/>
            </a:rPr>
            <a:t>Both plants provide equivalent performance to Hevea natural rubber in tires.</a:t>
          </a:r>
          <a:br>
            <a:rPr lang="en-US" sz="1400" b="1" dirty="0">
              <a:solidFill>
                <a:schemeClr val="bg1"/>
              </a:solidFill>
              <a:latin typeface="Lato" panose="020F0502020204030203" pitchFamily="34" charset="0"/>
              <a:ea typeface="Roboto Condensed" panose="02000000000000000000" pitchFamily="2" charset="0"/>
            </a:rPr>
          </a:br>
          <a:endParaRPr lang="en-US" sz="1400" dirty="0">
            <a:solidFill>
              <a:schemeClr val="bg1"/>
            </a:solidFill>
            <a:latin typeface="Lato Black" panose="020F0A02020204030203" pitchFamily="34" charset="0"/>
          </a:endParaRPr>
        </a:p>
      </dgm:t>
    </dgm:pt>
    <dgm:pt modelId="{3EBFECA0-2C0D-4FC3-ACE5-64165489CE27}" type="parTrans" cxnId="{80D061B1-24EF-48D9-B10E-E3F1DEAC17E4}">
      <dgm:prSet/>
      <dgm:spPr/>
      <dgm:t>
        <a:bodyPr/>
        <a:lstStyle/>
        <a:p>
          <a:endParaRPr lang="en-US"/>
        </a:p>
      </dgm:t>
    </dgm:pt>
    <dgm:pt modelId="{3D90DE0F-D1BA-4455-B31E-01E6D970A2F7}" type="sibTrans" cxnId="{80D061B1-24EF-48D9-B10E-E3F1DEAC17E4}">
      <dgm:prSet/>
      <dgm:spPr/>
      <dgm:t>
        <a:bodyPr/>
        <a:lstStyle/>
        <a:p>
          <a:endParaRPr lang="en-US"/>
        </a:p>
      </dgm:t>
    </dgm:pt>
    <dgm:pt modelId="{B145A435-C272-4528-A279-6764D2D5A360}">
      <dgm:prSet phldrT="[Text]" custT="1"/>
      <dgm:spPr>
        <a:solidFill>
          <a:srgbClr val="092335"/>
        </a:solidFill>
      </dgm:spPr>
      <dgm:t>
        <a:bodyPr anchor="t" anchorCtr="0"/>
        <a:lstStyle/>
        <a:p>
          <a:pPr algn="l">
            <a:lnSpc>
              <a:spcPct val="90000"/>
            </a:lnSpc>
          </a:pPr>
          <a:r>
            <a:rPr lang="en-US" sz="2000" b="1" dirty="0">
              <a:solidFill>
                <a:schemeClr val="bg1"/>
              </a:solidFill>
              <a:latin typeface="Lato" panose="020F0502020204030203" pitchFamily="34" charset="0"/>
              <a:ea typeface="Roboto Condensed" panose="02000000000000000000" pitchFamily="2" charset="0"/>
            </a:rPr>
            <a:t>Economical </a:t>
          </a:r>
        </a:p>
        <a:p>
          <a:pPr algn="l">
            <a:lnSpc>
              <a:spcPct val="100000"/>
            </a:lnSpc>
          </a:pPr>
          <a:r>
            <a:rPr lang="en-US" sz="1800" b="0" dirty="0">
              <a:solidFill>
                <a:schemeClr val="bg1"/>
              </a:solidFill>
              <a:latin typeface="Lato" panose="020F0502020204030203" pitchFamily="34" charset="0"/>
              <a:ea typeface="Roboto Condensed" panose="02000000000000000000" pitchFamily="2" charset="0"/>
            </a:rPr>
            <a:t>Both plants contain valuable co-products which serve to reduce the cost of rubber.</a:t>
          </a:r>
          <a:br>
            <a:rPr lang="en-US" sz="1200" b="1" dirty="0">
              <a:solidFill>
                <a:srgbClr val="165D8B"/>
              </a:solidFill>
              <a:latin typeface="Lato" panose="020F0502020204030203" pitchFamily="34" charset="0"/>
              <a:ea typeface="Roboto Condensed" panose="02000000000000000000" pitchFamily="2" charset="0"/>
            </a:rPr>
          </a:br>
          <a:endParaRPr lang="en-US" sz="1200" dirty="0">
            <a:latin typeface="Lato Black" panose="020F0A02020204030203" pitchFamily="34" charset="0"/>
          </a:endParaRPr>
        </a:p>
      </dgm:t>
    </dgm:pt>
    <dgm:pt modelId="{DC939FCF-970D-4F71-ACEE-63E5E822B94E}" type="parTrans" cxnId="{6A7BB545-BBB8-4052-B399-9C9322617E32}">
      <dgm:prSet/>
      <dgm:spPr/>
      <dgm:t>
        <a:bodyPr/>
        <a:lstStyle/>
        <a:p>
          <a:endParaRPr lang="en-US"/>
        </a:p>
      </dgm:t>
    </dgm:pt>
    <dgm:pt modelId="{A635F20A-28A9-4F56-9AEF-85EB9212CC23}" type="sibTrans" cxnId="{6A7BB545-BBB8-4052-B399-9C9322617E32}">
      <dgm:prSet/>
      <dgm:spPr/>
      <dgm:t>
        <a:bodyPr/>
        <a:lstStyle/>
        <a:p>
          <a:endParaRPr lang="en-US"/>
        </a:p>
      </dgm:t>
    </dgm:pt>
    <dgm:pt modelId="{8EB007E7-A9B0-4882-8C71-0DD255EF4D6A}" type="pres">
      <dgm:prSet presAssocID="{838DBD3F-2C91-4B91-B623-B50F1C543965}" presName="diagram" presStyleCnt="0">
        <dgm:presLayoutVars>
          <dgm:dir/>
          <dgm:resizeHandles val="exact"/>
        </dgm:presLayoutVars>
      </dgm:prSet>
      <dgm:spPr/>
    </dgm:pt>
    <dgm:pt modelId="{7C163386-F9E1-4F3B-B18B-ADF0CE2701F8}" type="pres">
      <dgm:prSet presAssocID="{D73561EA-3FCA-43BB-97DF-8BD7C05F7674}" presName="node" presStyleLbl="node1" presStyleIdx="0" presStyleCnt="3" custScaleY="129506">
        <dgm:presLayoutVars>
          <dgm:bulletEnabled val="1"/>
        </dgm:presLayoutVars>
      </dgm:prSet>
      <dgm:spPr>
        <a:prstGeom prst="flowChartAlternateProcess">
          <a:avLst/>
        </a:prstGeom>
      </dgm:spPr>
    </dgm:pt>
    <dgm:pt modelId="{B682CE79-88C3-405B-82D0-39ADB4265425}" type="pres">
      <dgm:prSet presAssocID="{BDB3FD0D-8C7E-4AE1-B4C9-C01F93C8A3F5}" presName="sibTrans" presStyleCnt="0"/>
      <dgm:spPr/>
    </dgm:pt>
    <dgm:pt modelId="{4B1C88EE-E946-476A-B997-F2B13A57BCB2}" type="pres">
      <dgm:prSet presAssocID="{D7D4A50F-B688-4D1B-9C91-B976910AD598}" presName="node" presStyleLbl="node1" presStyleIdx="1" presStyleCnt="3" custScaleY="129694">
        <dgm:presLayoutVars>
          <dgm:bulletEnabled val="1"/>
        </dgm:presLayoutVars>
      </dgm:prSet>
      <dgm:spPr>
        <a:prstGeom prst="roundRect">
          <a:avLst/>
        </a:prstGeom>
      </dgm:spPr>
    </dgm:pt>
    <dgm:pt modelId="{96062C05-892B-40C5-BE72-E93F99022ED5}" type="pres">
      <dgm:prSet presAssocID="{3D90DE0F-D1BA-4455-B31E-01E6D970A2F7}" presName="sibTrans" presStyleCnt="0"/>
      <dgm:spPr/>
    </dgm:pt>
    <dgm:pt modelId="{0BCD4334-0A27-4D52-8554-1EF237A0188C}" type="pres">
      <dgm:prSet presAssocID="{B145A435-C272-4528-A279-6764D2D5A360}" presName="node" presStyleLbl="node1" presStyleIdx="2" presStyleCnt="3" custScaleY="129694">
        <dgm:presLayoutVars>
          <dgm:bulletEnabled val="1"/>
        </dgm:presLayoutVars>
      </dgm:prSet>
      <dgm:spPr>
        <a:prstGeom prst="roundRect">
          <a:avLst/>
        </a:prstGeom>
      </dgm:spPr>
    </dgm:pt>
  </dgm:ptLst>
  <dgm:cxnLst>
    <dgm:cxn modelId="{B3AE4F17-3C8B-4B69-B6FA-7D9123D1BCDC}" type="presOf" srcId="{B145A435-C272-4528-A279-6764D2D5A360}" destId="{0BCD4334-0A27-4D52-8554-1EF237A0188C}" srcOrd="0" destOrd="0" presId="urn:microsoft.com/office/officeart/2005/8/layout/default"/>
    <dgm:cxn modelId="{6A7BB545-BBB8-4052-B399-9C9322617E32}" srcId="{838DBD3F-2C91-4B91-B623-B50F1C543965}" destId="{B145A435-C272-4528-A279-6764D2D5A360}" srcOrd="2" destOrd="0" parTransId="{DC939FCF-970D-4F71-ACEE-63E5E822B94E}" sibTransId="{A635F20A-28A9-4F56-9AEF-85EB9212CC23}"/>
    <dgm:cxn modelId="{FEE2E34F-52D4-447A-8B4B-938EB11A0F89}" type="presOf" srcId="{D73561EA-3FCA-43BB-97DF-8BD7C05F7674}" destId="{7C163386-F9E1-4F3B-B18B-ADF0CE2701F8}" srcOrd="0" destOrd="0" presId="urn:microsoft.com/office/officeart/2005/8/layout/default"/>
    <dgm:cxn modelId="{DC560C95-DB61-4A63-9812-D5F7B79A64B4}" type="presOf" srcId="{D7D4A50F-B688-4D1B-9C91-B976910AD598}" destId="{4B1C88EE-E946-476A-B997-F2B13A57BCB2}" srcOrd="0" destOrd="0" presId="urn:microsoft.com/office/officeart/2005/8/layout/default"/>
    <dgm:cxn modelId="{6B8F449E-7BF7-4F61-AA57-585751202EBD}" type="presOf" srcId="{838DBD3F-2C91-4B91-B623-B50F1C543965}" destId="{8EB007E7-A9B0-4882-8C71-0DD255EF4D6A}" srcOrd="0" destOrd="0" presId="urn:microsoft.com/office/officeart/2005/8/layout/default"/>
    <dgm:cxn modelId="{80D061B1-24EF-48D9-B10E-E3F1DEAC17E4}" srcId="{838DBD3F-2C91-4B91-B623-B50F1C543965}" destId="{D7D4A50F-B688-4D1B-9C91-B976910AD598}" srcOrd="1" destOrd="0" parTransId="{3EBFECA0-2C0D-4FC3-ACE5-64165489CE27}" sibTransId="{3D90DE0F-D1BA-4455-B31E-01E6D970A2F7}"/>
    <dgm:cxn modelId="{7B1877E4-CD43-4472-BDFE-AFBEC7F77686}" srcId="{838DBD3F-2C91-4B91-B623-B50F1C543965}" destId="{D73561EA-3FCA-43BB-97DF-8BD7C05F7674}" srcOrd="0" destOrd="0" parTransId="{E90792FB-E37D-409F-9434-7C82AF1BCD45}" sibTransId="{BDB3FD0D-8C7E-4AE1-B4C9-C01F93C8A3F5}"/>
    <dgm:cxn modelId="{D309A7BD-1A12-4B9B-9126-3EE59AF1E400}" type="presParOf" srcId="{8EB007E7-A9B0-4882-8C71-0DD255EF4D6A}" destId="{7C163386-F9E1-4F3B-B18B-ADF0CE2701F8}" srcOrd="0" destOrd="0" presId="urn:microsoft.com/office/officeart/2005/8/layout/default"/>
    <dgm:cxn modelId="{D771BA4D-B7CE-4EA9-AAFE-189E5D7C275D}" type="presParOf" srcId="{8EB007E7-A9B0-4882-8C71-0DD255EF4D6A}" destId="{B682CE79-88C3-405B-82D0-39ADB4265425}" srcOrd="1" destOrd="0" presId="urn:microsoft.com/office/officeart/2005/8/layout/default"/>
    <dgm:cxn modelId="{B127B526-6B74-4A2E-A4A3-71145AD3AF92}" type="presParOf" srcId="{8EB007E7-A9B0-4882-8C71-0DD255EF4D6A}" destId="{4B1C88EE-E946-476A-B997-F2B13A57BCB2}" srcOrd="2" destOrd="0" presId="urn:microsoft.com/office/officeart/2005/8/layout/default"/>
    <dgm:cxn modelId="{0F5FFB75-4BA3-4B63-8501-98D160DF4D33}" type="presParOf" srcId="{8EB007E7-A9B0-4882-8C71-0DD255EF4D6A}" destId="{96062C05-892B-40C5-BE72-E93F99022ED5}" srcOrd="3" destOrd="0" presId="urn:microsoft.com/office/officeart/2005/8/layout/default"/>
    <dgm:cxn modelId="{D999EEF2-9A70-4D82-AD87-A80F5F0F3756}" type="presParOf" srcId="{8EB007E7-A9B0-4882-8C71-0DD255EF4D6A}" destId="{0BCD4334-0A27-4D52-8554-1EF237A0188C}" srcOrd="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63386-F9E1-4F3B-B18B-ADF0CE2701F8}">
      <dsp:nvSpPr>
        <dsp:cNvPr id="0" name=""/>
        <dsp:cNvSpPr/>
      </dsp:nvSpPr>
      <dsp:spPr>
        <a:xfrm>
          <a:off x="0" y="312417"/>
          <a:ext cx="3428438" cy="2664020"/>
        </a:xfrm>
        <a:prstGeom prst="flowChartAlternateProcess">
          <a:avLst/>
        </a:prstGeom>
        <a:solidFill>
          <a:srgbClr val="71BF44"/>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Lato" panose="020F0502020204030203" pitchFamily="34" charset="0"/>
              <a:ea typeface="Roboto Condensed" panose="02000000000000000000" pitchFamily="2" charset="0"/>
            </a:rPr>
            <a:t>Durability </a:t>
          </a:r>
        </a:p>
        <a:p>
          <a:pPr marL="0" lvl="0" indent="0" algn="l" defTabSz="889000">
            <a:lnSpc>
              <a:spcPct val="100000"/>
            </a:lnSpc>
            <a:spcBef>
              <a:spcPct val="0"/>
            </a:spcBef>
            <a:spcAft>
              <a:spcPct val="35000"/>
            </a:spcAft>
            <a:buNone/>
          </a:pPr>
          <a:r>
            <a:rPr lang="en-US" sz="1800" b="0" kern="1200" dirty="0">
              <a:solidFill>
                <a:schemeClr val="bg1"/>
              </a:solidFill>
              <a:latin typeface="Lato" panose="020F0502020204030203" pitchFamily="34" charset="0"/>
              <a:ea typeface="Roboto Condensed" panose="02000000000000000000" pitchFamily="2" charset="0"/>
            </a:rPr>
            <a:t>Natural rubber is critical for all tires as it serves to provide durability. Certain tire performance can only be achieved through the use of natural rubber</a:t>
          </a:r>
          <a:r>
            <a:rPr lang="en-US" sz="1600" b="0" kern="1200" dirty="0">
              <a:solidFill>
                <a:schemeClr val="bg1"/>
              </a:solidFill>
              <a:latin typeface="Lato" panose="020F0502020204030203" pitchFamily="34" charset="0"/>
              <a:ea typeface="Roboto Condensed" panose="02000000000000000000" pitchFamily="2" charset="0"/>
            </a:rPr>
            <a:t>. </a:t>
          </a:r>
          <a:br>
            <a:rPr lang="en-US" sz="1600" b="0" kern="1200" dirty="0">
              <a:solidFill>
                <a:schemeClr val="bg1"/>
              </a:solidFill>
              <a:latin typeface="Lato" panose="020F0502020204030203" pitchFamily="34" charset="0"/>
              <a:ea typeface="Roboto Condensed" panose="02000000000000000000" pitchFamily="2" charset="0"/>
            </a:rPr>
          </a:br>
          <a:endParaRPr lang="en-US" sz="1600" b="0" kern="1200" dirty="0">
            <a:solidFill>
              <a:schemeClr val="bg1"/>
            </a:solidFill>
            <a:latin typeface="Lato Black" panose="020F0A02020204030203" pitchFamily="34" charset="0"/>
          </a:endParaRPr>
        </a:p>
      </dsp:txBody>
      <dsp:txXfrm>
        <a:off x="130044" y="442461"/>
        <a:ext cx="3168350" cy="2403932"/>
      </dsp:txXfrm>
    </dsp:sp>
    <dsp:sp modelId="{4B1C88EE-E946-476A-B997-F2B13A57BCB2}">
      <dsp:nvSpPr>
        <dsp:cNvPr id="0" name=""/>
        <dsp:cNvSpPr/>
      </dsp:nvSpPr>
      <dsp:spPr>
        <a:xfrm>
          <a:off x="3771282" y="310484"/>
          <a:ext cx="3428438" cy="2667887"/>
        </a:xfrm>
        <a:prstGeom prst="roundRect">
          <a:avLst/>
        </a:prstGeom>
        <a:solidFill>
          <a:srgbClr val="165D8B"/>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Lato" panose="020F0502020204030203" pitchFamily="34" charset="0"/>
              <a:ea typeface="Roboto Condensed" panose="02000000000000000000" pitchFamily="2" charset="0"/>
            </a:rPr>
            <a:t>Performance</a:t>
          </a:r>
        </a:p>
        <a:p>
          <a:pPr marL="0" lvl="0" indent="0" algn="l" defTabSz="889000">
            <a:lnSpc>
              <a:spcPct val="100000"/>
            </a:lnSpc>
            <a:spcBef>
              <a:spcPct val="0"/>
            </a:spcBef>
            <a:spcAft>
              <a:spcPct val="35000"/>
            </a:spcAft>
            <a:buNone/>
          </a:pPr>
          <a:r>
            <a:rPr lang="en-US" sz="1800" b="0" kern="1200" dirty="0">
              <a:solidFill>
                <a:schemeClr val="bg1"/>
              </a:solidFill>
              <a:latin typeface="Lato" panose="020F0502020204030203" pitchFamily="34" charset="0"/>
              <a:ea typeface="Roboto Condensed" panose="02000000000000000000" pitchFamily="2" charset="0"/>
            </a:rPr>
            <a:t>Commercial and military aircraft tire treads are almost completely made from natural rubber because synthetic rubber cannot perform in this application. </a:t>
          </a:r>
          <a:br>
            <a:rPr lang="en-US" sz="1400" b="1" kern="1200" dirty="0">
              <a:solidFill>
                <a:schemeClr val="bg1"/>
              </a:solidFill>
              <a:latin typeface="Lato" panose="020F0502020204030203" pitchFamily="34" charset="0"/>
              <a:ea typeface="Roboto Condensed" panose="02000000000000000000" pitchFamily="2" charset="0"/>
            </a:rPr>
          </a:br>
          <a:endParaRPr lang="en-US" sz="1400" kern="1200" dirty="0">
            <a:solidFill>
              <a:schemeClr val="bg1"/>
            </a:solidFill>
            <a:latin typeface="Lato Black" panose="020F0A02020204030203" pitchFamily="34" charset="0"/>
          </a:endParaRPr>
        </a:p>
      </dsp:txBody>
      <dsp:txXfrm>
        <a:off x="3901518" y="440720"/>
        <a:ext cx="3167966" cy="2407415"/>
      </dsp:txXfrm>
    </dsp:sp>
    <dsp:sp modelId="{0BCD4334-0A27-4D52-8554-1EF237A0188C}">
      <dsp:nvSpPr>
        <dsp:cNvPr id="0" name=""/>
        <dsp:cNvSpPr/>
      </dsp:nvSpPr>
      <dsp:spPr>
        <a:xfrm>
          <a:off x="7542565" y="310484"/>
          <a:ext cx="3428438" cy="2667887"/>
        </a:xfrm>
        <a:prstGeom prst="roundRect">
          <a:avLst/>
        </a:prstGeom>
        <a:solidFill>
          <a:srgbClr val="09233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Lato" panose="020F0502020204030203" pitchFamily="34" charset="0"/>
              <a:ea typeface="Roboto Condensed" panose="02000000000000000000" pitchFamily="2" charset="0"/>
            </a:rPr>
            <a:t>Unique Properties </a:t>
          </a:r>
        </a:p>
        <a:p>
          <a:pPr marL="0" lvl="0" indent="0" algn="l" defTabSz="889000">
            <a:lnSpc>
              <a:spcPct val="100000"/>
            </a:lnSpc>
            <a:spcBef>
              <a:spcPct val="0"/>
            </a:spcBef>
            <a:spcAft>
              <a:spcPct val="35000"/>
            </a:spcAft>
            <a:buNone/>
          </a:pPr>
          <a:r>
            <a:rPr lang="en-US" sz="1800" b="0" kern="1200" dirty="0">
              <a:solidFill>
                <a:schemeClr val="bg1"/>
              </a:solidFill>
              <a:latin typeface="Lato" panose="020F0502020204030203" pitchFamily="34" charset="0"/>
              <a:ea typeface="Roboto Condensed" panose="02000000000000000000" pitchFamily="2" charset="0"/>
            </a:rPr>
            <a:t>Natural rubber is also the main component in heavy duty truck and bus tire treads due to its unique properties. </a:t>
          </a:r>
          <a:br>
            <a:rPr lang="en-US" sz="1200" b="1" kern="1200" dirty="0">
              <a:solidFill>
                <a:srgbClr val="165D8B"/>
              </a:solidFill>
              <a:latin typeface="Lato" panose="020F0502020204030203" pitchFamily="34" charset="0"/>
              <a:ea typeface="Roboto Condensed" panose="02000000000000000000" pitchFamily="2" charset="0"/>
            </a:rPr>
          </a:br>
          <a:endParaRPr lang="en-US" sz="1200" kern="1200" dirty="0">
            <a:latin typeface="Lato Black" panose="020F0A02020204030203" pitchFamily="34" charset="0"/>
          </a:endParaRPr>
        </a:p>
      </dsp:txBody>
      <dsp:txXfrm>
        <a:off x="7672801" y="440720"/>
        <a:ext cx="3167966" cy="24074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63386-F9E1-4F3B-B18B-ADF0CE2701F8}">
      <dsp:nvSpPr>
        <dsp:cNvPr id="0" name=""/>
        <dsp:cNvSpPr/>
      </dsp:nvSpPr>
      <dsp:spPr>
        <a:xfrm>
          <a:off x="0" y="143317"/>
          <a:ext cx="3428438" cy="2664020"/>
        </a:xfrm>
        <a:prstGeom prst="flowChartAlternateProcess">
          <a:avLst/>
        </a:prstGeom>
        <a:solidFill>
          <a:srgbClr val="71BF44"/>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Lato" panose="020F0502020204030203" pitchFamily="34" charset="0"/>
              <a:ea typeface="Roboto Condensed" panose="02000000000000000000" pitchFamily="2" charset="0"/>
            </a:rPr>
            <a:t>Domestically Available  </a:t>
          </a:r>
        </a:p>
        <a:p>
          <a:pPr marL="0" lvl="0" indent="0" algn="l" defTabSz="889000">
            <a:lnSpc>
              <a:spcPct val="100000"/>
            </a:lnSpc>
            <a:spcBef>
              <a:spcPct val="0"/>
            </a:spcBef>
            <a:spcAft>
              <a:spcPct val="35000"/>
            </a:spcAft>
            <a:buNone/>
          </a:pPr>
          <a:r>
            <a:rPr lang="en-US" sz="1800" b="0" kern="1200" dirty="0">
              <a:solidFill>
                <a:schemeClr val="bg1"/>
              </a:solidFill>
              <a:latin typeface="Lato" panose="020F0502020204030203" pitchFamily="34" charset="0"/>
              <a:ea typeface="Roboto Condensed" panose="02000000000000000000" pitchFamily="2" charset="0"/>
            </a:rPr>
            <a:t>Both plants can be grown in different parts of the U.S. </a:t>
          </a:r>
          <a:br>
            <a:rPr lang="en-US" sz="1600" b="0" kern="1200" dirty="0">
              <a:solidFill>
                <a:schemeClr val="bg1"/>
              </a:solidFill>
              <a:latin typeface="Lato" panose="020F0502020204030203" pitchFamily="34" charset="0"/>
              <a:ea typeface="Roboto Condensed" panose="02000000000000000000" pitchFamily="2" charset="0"/>
            </a:rPr>
          </a:br>
          <a:endParaRPr lang="en-US" sz="1600" b="0" kern="1200" dirty="0">
            <a:solidFill>
              <a:schemeClr val="bg1"/>
            </a:solidFill>
            <a:latin typeface="Lato Black" panose="020F0A02020204030203" pitchFamily="34" charset="0"/>
          </a:endParaRPr>
        </a:p>
      </dsp:txBody>
      <dsp:txXfrm>
        <a:off x="130044" y="273361"/>
        <a:ext cx="3168350" cy="2403932"/>
      </dsp:txXfrm>
    </dsp:sp>
    <dsp:sp modelId="{4B1C88EE-E946-476A-B997-F2B13A57BCB2}">
      <dsp:nvSpPr>
        <dsp:cNvPr id="0" name=""/>
        <dsp:cNvSpPr/>
      </dsp:nvSpPr>
      <dsp:spPr>
        <a:xfrm>
          <a:off x="3771282" y="141383"/>
          <a:ext cx="3428438" cy="2667887"/>
        </a:xfrm>
        <a:prstGeom prst="roundRect">
          <a:avLst/>
        </a:prstGeom>
        <a:solidFill>
          <a:srgbClr val="165D8B"/>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Lato" panose="020F0502020204030203" pitchFamily="34" charset="0"/>
              <a:ea typeface="Roboto Condensed" panose="02000000000000000000" pitchFamily="2" charset="0"/>
            </a:rPr>
            <a:t>Performance</a:t>
          </a:r>
        </a:p>
        <a:p>
          <a:pPr marL="0" lvl="0" indent="0" algn="l" defTabSz="889000">
            <a:lnSpc>
              <a:spcPct val="100000"/>
            </a:lnSpc>
            <a:spcBef>
              <a:spcPct val="0"/>
            </a:spcBef>
            <a:spcAft>
              <a:spcPct val="35000"/>
            </a:spcAft>
            <a:buNone/>
          </a:pPr>
          <a:r>
            <a:rPr lang="en-US" sz="1800" b="0" kern="1200" dirty="0">
              <a:solidFill>
                <a:schemeClr val="bg1"/>
              </a:solidFill>
              <a:latin typeface="Lato" panose="020F0502020204030203" pitchFamily="34" charset="0"/>
              <a:ea typeface="Roboto Condensed" panose="02000000000000000000" pitchFamily="2" charset="0"/>
            </a:rPr>
            <a:t>Both plants provide equivalent performance to Hevea natural rubber in tires.</a:t>
          </a:r>
          <a:br>
            <a:rPr lang="en-US" sz="1400" b="1" kern="1200" dirty="0">
              <a:solidFill>
                <a:schemeClr val="bg1"/>
              </a:solidFill>
              <a:latin typeface="Lato" panose="020F0502020204030203" pitchFamily="34" charset="0"/>
              <a:ea typeface="Roboto Condensed" panose="02000000000000000000" pitchFamily="2" charset="0"/>
            </a:rPr>
          </a:br>
          <a:endParaRPr lang="en-US" sz="1400" kern="1200" dirty="0">
            <a:solidFill>
              <a:schemeClr val="bg1"/>
            </a:solidFill>
            <a:latin typeface="Lato Black" panose="020F0A02020204030203" pitchFamily="34" charset="0"/>
          </a:endParaRPr>
        </a:p>
      </dsp:txBody>
      <dsp:txXfrm>
        <a:off x="3901518" y="271619"/>
        <a:ext cx="3167966" cy="2407415"/>
      </dsp:txXfrm>
    </dsp:sp>
    <dsp:sp modelId="{0BCD4334-0A27-4D52-8554-1EF237A0188C}">
      <dsp:nvSpPr>
        <dsp:cNvPr id="0" name=""/>
        <dsp:cNvSpPr/>
      </dsp:nvSpPr>
      <dsp:spPr>
        <a:xfrm>
          <a:off x="7542565" y="141383"/>
          <a:ext cx="3428438" cy="2667887"/>
        </a:xfrm>
        <a:prstGeom prst="roundRect">
          <a:avLst/>
        </a:prstGeom>
        <a:solidFill>
          <a:srgbClr val="092335"/>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schemeClr val="bg1"/>
              </a:solidFill>
              <a:latin typeface="Lato" panose="020F0502020204030203" pitchFamily="34" charset="0"/>
              <a:ea typeface="Roboto Condensed" panose="02000000000000000000" pitchFamily="2" charset="0"/>
            </a:rPr>
            <a:t>Economical </a:t>
          </a:r>
        </a:p>
        <a:p>
          <a:pPr marL="0" lvl="0" indent="0" algn="l" defTabSz="889000">
            <a:lnSpc>
              <a:spcPct val="100000"/>
            </a:lnSpc>
            <a:spcBef>
              <a:spcPct val="0"/>
            </a:spcBef>
            <a:spcAft>
              <a:spcPct val="35000"/>
            </a:spcAft>
            <a:buNone/>
          </a:pPr>
          <a:r>
            <a:rPr lang="en-US" sz="1800" b="0" kern="1200" dirty="0">
              <a:solidFill>
                <a:schemeClr val="bg1"/>
              </a:solidFill>
              <a:latin typeface="Lato" panose="020F0502020204030203" pitchFamily="34" charset="0"/>
              <a:ea typeface="Roboto Condensed" panose="02000000000000000000" pitchFamily="2" charset="0"/>
            </a:rPr>
            <a:t>Both plants contain valuable co-products which serve to reduce the cost of rubber.</a:t>
          </a:r>
          <a:br>
            <a:rPr lang="en-US" sz="1200" b="1" kern="1200" dirty="0">
              <a:solidFill>
                <a:srgbClr val="165D8B"/>
              </a:solidFill>
              <a:latin typeface="Lato" panose="020F0502020204030203" pitchFamily="34" charset="0"/>
              <a:ea typeface="Roboto Condensed" panose="02000000000000000000" pitchFamily="2" charset="0"/>
            </a:rPr>
          </a:br>
          <a:endParaRPr lang="en-US" sz="1200" kern="1200" dirty="0">
            <a:latin typeface="Lato Black" panose="020F0A02020204030203" pitchFamily="34" charset="0"/>
          </a:endParaRPr>
        </a:p>
      </dsp:txBody>
      <dsp:txXfrm>
        <a:off x="7672801" y="271619"/>
        <a:ext cx="3167966" cy="24074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354151-E982-440D-96FB-63429CE1222B}" type="datetimeFigureOut">
              <a:rPr lang="en-US" smtClean="0"/>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F16EF7-81EE-48A2-9A38-05FA69B2D80A}" type="slidenum">
              <a:rPr lang="en-US" smtClean="0"/>
              <a:t>‹#›</a:t>
            </a:fld>
            <a:endParaRPr lang="en-US"/>
          </a:p>
        </p:txBody>
      </p:sp>
    </p:spTree>
    <p:extLst>
      <p:ext uri="{BB962C8B-B14F-4D97-AF65-F5344CB8AC3E}">
        <p14:creationId xmlns:p14="http://schemas.microsoft.com/office/powerpoint/2010/main" val="2340013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1</a:t>
            </a:fld>
            <a:endParaRPr lang="en-US"/>
          </a:p>
        </p:txBody>
      </p:sp>
    </p:spTree>
    <p:extLst>
      <p:ext uri="{BB962C8B-B14F-4D97-AF65-F5344CB8AC3E}">
        <p14:creationId xmlns:p14="http://schemas.microsoft.com/office/powerpoint/2010/main" val="526406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2</a:t>
            </a:fld>
            <a:endParaRPr lang="en-US"/>
          </a:p>
        </p:txBody>
      </p:sp>
    </p:spTree>
    <p:extLst>
      <p:ext uri="{BB962C8B-B14F-4D97-AF65-F5344CB8AC3E}">
        <p14:creationId xmlns:p14="http://schemas.microsoft.com/office/powerpoint/2010/main" val="3283493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3</a:t>
            </a:fld>
            <a:endParaRPr lang="en-US"/>
          </a:p>
        </p:txBody>
      </p:sp>
    </p:spTree>
    <p:extLst>
      <p:ext uri="{BB962C8B-B14F-4D97-AF65-F5344CB8AC3E}">
        <p14:creationId xmlns:p14="http://schemas.microsoft.com/office/powerpoint/2010/main" val="2603706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4</a:t>
            </a:fld>
            <a:endParaRPr lang="en-US"/>
          </a:p>
        </p:txBody>
      </p:sp>
    </p:spTree>
    <p:extLst>
      <p:ext uri="{BB962C8B-B14F-4D97-AF65-F5344CB8AC3E}">
        <p14:creationId xmlns:p14="http://schemas.microsoft.com/office/powerpoint/2010/main" val="185314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5</a:t>
            </a:fld>
            <a:endParaRPr lang="en-US"/>
          </a:p>
        </p:txBody>
      </p:sp>
    </p:spTree>
    <p:extLst>
      <p:ext uri="{BB962C8B-B14F-4D97-AF65-F5344CB8AC3E}">
        <p14:creationId xmlns:p14="http://schemas.microsoft.com/office/powerpoint/2010/main" val="188203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6</a:t>
            </a:fld>
            <a:endParaRPr lang="en-US"/>
          </a:p>
        </p:txBody>
      </p:sp>
    </p:spTree>
    <p:extLst>
      <p:ext uri="{BB962C8B-B14F-4D97-AF65-F5344CB8AC3E}">
        <p14:creationId xmlns:p14="http://schemas.microsoft.com/office/powerpoint/2010/main" val="3283493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16EF7-81EE-48A2-9A38-05FA69B2D80A}" type="slidenum">
              <a:rPr lang="en-US" smtClean="0"/>
              <a:t>7</a:t>
            </a:fld>
            <a:endParaRPr lang="en-US"/>
          </a:p>
        </p:txBody>
      </p:sp>
    </p:spTree>
    <p:extLst>
      <p:ext uri="{BB962C8B-B14F-4D97-AF65-F5344CB8AC3E}">
        <p14:creationId xmlns:p14="http://schemas.microsoft.com/office/powerpoint/2010/main" val="2353476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066F6-418F-43F9-867A-44DDA217DB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4AAA14-1BC6-421C-8CAC-DDECA0863C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8DAA0A-A9A8-4444-AC94-023144C615F0}"/>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5" name="Footer Placeholder 4">
            <a:extLst>
              <a:ext uri="{FF2B5EF4-FFF2-40B4-BE49-F238E27FC236}">
                <a16:creationId xmlns:a16="http://schemas.microsoft.com/office/drawing/2014/main" id="{EBA35045-23F3-4F78-81A9-77FE5D2DC8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C23830-8B3E-4841-81AA-31E708629A6A}"/>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2337359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32254-9EF4-46B7-90B8-E4369BFFA8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191FDC-B4BF-4C0A-8806-B37B7FEC3D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D4813-D44A-436F-B10F-47B385966D44}"/>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5" name="Footer Placeholder 4">
            <a:extLst>
              <a:ext uri="{FF2B5EF4-FFF2-40B4-BE49-F238E27FC236}">
                <a16:creationId xmlns:a16="http://schemas.microsoft.com/office/drawing/2014/main" id="{5B8584A7-D584-485F-848A-11798C51D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7E7A3-DACE-4D18-85B6-BDEB0E193DDE}"/>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235460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ED32C-02E2-4FE3-81E4-F01E30D37A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597E25-04B2-46BE-B87F-5CC4D310B7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05B329-E197-4352-8CA3-921AE5F4B59F}"/>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5" name="Footer Placeholder 4">
            <a:extLst>
              <a:ext uri="{FF2B5EF4-FFF2-40B4-BE49-F238E27FC236}">
                <a16:creationId xmlns:a16="http://schemas.microsoft.com/office/drawing/2014/main" id="{9AC32163-7272-4DB4-AAB5-4E52B3271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14842B-1B61-4EB8-B618-8F62FFA325F8}"/>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2761341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673D0-AC72-4481-8550-06ED9AEC5D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A4482A-4694-4203-BA97-EAA38F210D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CE7E97-8473-4F73-ABCA-216D39E698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799D63-CB4C-4283-BEB1-6EF462F10295}"/>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6" name="Footer Placeholder 5">
            <a:extLst>
              <a:ext uri="{FF2B5EF4-FFF2-40B4-BE49-F238E27FC236}">
                <a16:creationId xmlns:a16="http://schemas.microsoft.com/office/drawing/2014/main" id="{8527E5C6-DBE5-46A5-B13C-35A8CE05EA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C05FD5-B5AC-40E7-9217-B2427E603D43}"/>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2425323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77C78-DBFD-444E-B915-B4E6888B6E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3D5FD7-F364-4726-8CF2-7AE8B45213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191132-8A36-44DF-8B5D-B414837746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8B0000-F41B-4F87-9B38-1859A3D394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266E9F-85F7-4317-AB2E-D36E631240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D1371C-0930-4D06-ADE8-F7828BB5DDBD}"/>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8" name="Footer Placeholder 7">
            <a:extLst>
              <a:ext uri="{FF2B5EF4-FFF2-40B4-BE49-F238E27FC236}">
                <a16:creationId xmlns:a16="http://schemas.microsoft.com/office/drawing/2014/main" id="{3E10D5C6-9B1E-4CC6-9753-6F060308E7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DD30E7-DB11-4DF0-AE87-272F1FA6455E}"/>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2818635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88E86-53B0-42D2-AC4B-F5986AB341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56CE98-D77C-4510-B796-3AE14EF463B9}"/>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4" name="Footer Placeholder 3">
            <a:extLst>
              <a:ext uri="{FF2B5EF4-FFF2-40B4-BE49-F238E27FC236}">
                <a16:creationId xmlns:a16="http://schemas.microsoft.com/office/drawing/2014/main" id="{41D4ABD4-2998-4C15-A73A-32C68486DF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1931B6-06F1-47BB-B8AB-CA875DC7F232}"/>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259887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EE098E-EDA8-4E71-9E91-B1D098B28DDB}"/>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3" name="Footer Placeholder 2">
            <a:extLst>
              <a:ext uri="{FF2B5EF4-FFF2-40B4-BE49-F238E27FC236}">
                <a16:creationId xmlns:a16="http://schemas.microsoft.com/office/drawing/2014/main" id="{EADFD9F1-3379-4D52-8126-F7BDD2A2C5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B462B0-5379-435C-8D3F-C978980F3866}"/>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342466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62392-3CD7-4A87-9DB7-20E12E53B7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BF4BC3-A285-4C09-AAD8-8B9C7D550B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289404-92E9-4DAE-A4B4-A83E82A8BF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00944C-E1B6-4E81-9829-12783A243053}"/>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6" name="Footer Placeholder 5">
            <a:extLst>
              <a:ext uri="{FF2B5EF4-FFF2-40B4-BE49-F238E27FC236}">
                <a16:creationId xmlns:a16="http://schemas.microsoft.com/office/drawing/2014/main" id="{A143D42F-EF1B-4FC6-83F1-709566703E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157A3F-9996-4A2E-818A-950926D4904F}"/>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70558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8D68-CD7C-454E-A807-562A5D7678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6888EE-D8AE-479A-8550-1DFB0374BA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F6E508-8B6C-405A-B8D6-BA9947E36E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FC36E7-0779-44A0-B71C-D833AF5DB347}"/>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6" name="Footer Placeholder 5">
            <a:extLst>
              <a:ext uri="{FF2B5EF4-FFF2-40B4-BE49-F238E27FC236}">
                <a16:creationId xmlns:a16="http://schemas.microsoft.com/office/drawing/2014/main" id="{94A9989D-94F0-4ACE-ADFA-6958D2E47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057B5F-A6F8-40C6-815F-302A6336C69B}"/>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3865671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3A5B-A6EA-4DE9-A6AB-FE02D5EDED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71FBAB-6074-4090-8468-64FA20CF27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97E583-E9E9-45E2-B49A-7C77DACBE5FD}"/>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5" name="Footer Placeholder 4">
            <a:extLst>
              <a:ext uri="{FF2B5EF4-FFF2-40B4-BE49-F238E27FC236}">
                <a16:creationId xmlns:a16="http://schemas.microsoft.com/office/drawing/2014/main" id="{D29BF99C-CCD4-4789-9104-A31D69ED4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32E963-B1A1-4008-915F-CAE2B7644E8F}"/>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1661828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A0434D-DC49-4B8F-A51B-EAF165D405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5CB1EA2-A4CD-4C35-A591-C11F34B8AA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B40987-8CAE-4BFD-84A5-D14BAFFCCA9B}"/>
              </a:ext>
            </a:extLst>
          </p:cNvPr>
          <p:cNvSpPr>
            <a:spLocks noGrp="1"/>
          </p:cNvSpPr>
          <p:nvPr>
            <p:ph type="dt" sz="half" idx="10"/>
          </p:nvPr>
        </p:nvSpPr>
        <p:spPr/>
        <p:txBody>
          <a:bodyPr/>
          <a:lstStyle/>
          <a:p>
            <a:fld id="{43E62D7F-6AEE-4804-A1A3-65C4B29DD953}" type="datetimeFigureOut">
              <a:rPr lang="en-US" smtClean="0"/>
              <a:t>10/22/2025</a:t>
            </a:fld>
            <a:endParaRPr lang="en-US"/>
          </a:p>
        </p:txBody>
      </p:sp>
      <p:sp>
        <p:nvSpPr>
          <p:cNvPr id="5" name="Footer Placeholder 4">
            <a:extLst>
              <a:ext uri="{FF2B5EF4-FFF2-40B4-BE49-F238E27FC236}">
                <a16:creationId xmlns:a16="http://schemas.microsoft.com/office/drawing/2014/main" id="{824E47D7-A0CE-4EA0-B028-37BCD51169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80CA9-7D16-450D-BBA0-1B2B0F3696F9}"/>
              </a:ext>
            </a:extLst>
          </p:cNvPr>
          <p:cNvSpPr>
            <a:spLocks noGrp="1"/>
          </p:cNvSpPr>
          <p:nvPr>
            <p:ph type="sldNum" sz="quarter" idx="12"/>
          </p:nvPr>
        </p:nvSpPr>
        <p:spPr/>
        <p:txBody>
          <a:bodyPr/>
          <a:lstStyle/>
          <a:p>
            <a:fld id="{6B4F96AD-FC21-4B31-AB3E-57E16D17B178}" type="slidenum">
              <a:rPr lang="en-US" smtClean="0"/>
              <a:t>‹#›</a:t>
            </a:fld>
            <a:endParaRPr lang="en-US"/>
          </a:p>
        </p:txBody>
      </p:sp>
    </p:spTree>
    <p:extLst>
      <p:ext uri="{BB962C8B-B14F-4D97-AF65-F5344CB8AC3E}">
        <p14:creationId xmlns:p14="http://schemas.microsoft.com/office/powerpoint/2010/main" val="300866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DE5972-9A1B-4E6E-9803-884AFB8A00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335473-FB39-4A87-A01D-6A961A4841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EF5A64-34ED-4A49-AE7D-609E6F53FB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62D7F-6AEE-4804-A1A3-65C4B29DD953}" type="datetimeFigureOut">
              <a:rPr lang="en-US" smtClean="0"/>
              <a:t>10/22/2025</a:t>
            </a:fld>
            <a:endParaRPr lang="en-US"/>
          </a:p>
        </p:txBody>
      </p:sp>
      <p:sp>
        <p:nvSpPr>
          <p:cNvPr id="5" name="Footer Placeholder 4">
            <a:extLst>
              <a:ext uri="{FF2B5EF4-FFF2-40B4-BE49-F238E27FC236}">
                <a16:creationId xmlns:a16="http://schemas.microsoft.com/office/drawing/2014/main" id="{5C13BEC5-0FED-420E-A645-8684596E35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7ECB68-852D-4BCD-8BC3-7811283945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4F96AD-FC21-4B31-AB3E-57E16D17B178}" type="slidenum">
              <a:rPr lang="en-US" smtClean="0"/>
              <a:t>‹#›</a:t>
            </a:fld>
            <a:endParaRPr lang="en-US"/>
          </a:p>
        </p:txBody>
      </p:sp>
    </p:spTree>
    <p:extLst>
      <p:ext uri="{BB962C8B-B14F-4D97-AF65-F5344CB8AC3E}">
        <p14:creationId xmlns:p14="http://schemas.microsoft.com/office/powerpoint/2010/main" val="120536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ustires.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ustires.org/"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jpg"/><Relationship Id="rId5" Type="http://schemas.openxmlformats.org/officeDocument/2006/relationships/hyperlink" Target="https://www.ustires.org/advocacy/sustainable-natural-rubber"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https://www.ustires.org/" TargetMode="External"/><Relationship Id="rId7" Type="http://schemas.openxmlformats.org/officeDocument/2006/relationships/diagramLayout" Target="../diagrams/layout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Data" Target="../diagrams/data1.xml"/><Relationship Id="rId5" Type="http://schemas.openxmlformats.org/officeDocument/2006/relationships/hyperlink" Target="https://www.ustires.org/advocacy/sustainable-natural-rubber" TargetMode="External"/><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3" Type="http://schemas.openxmlformats.org/officeDocument/2006/relationships/hyperlink" Target="https://www.ustires.org/"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s://www.ustires.org/advocacy/sustainable-natural-rubber"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hyperlink" Target="https://www.ustires.org/" TargetMode="External"/><Relationship Id="rId7"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png"/><Relationship Id="rId11" Type="http://schemas.microsoft.com/office/2007/relationships/diagramDrawing" Target="../diagrams/drawing2.xml"/><Relationship Id="rId5" Type="http://schemas.openxmlformats.org/officeDocument/2006/relationships/hyperlink" Target="https://www.ustires.org/advocacy/sustainable-natural-rubber" TargetMode="External"/><Relationship Id="rId10" Type="http://schemas.openxmlformats.org/officeDocument/2006/relationships/diagramColors" Target="../diagrams/colors2.xml"/><Relationship Id="rId4" Type="http://schemas.openxmlformats.org/officeDocument/2006/relationships/image" Target="../media/image2.png"/><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hyperlink" Target="https://www.ustires.org/" TargetMode="External"/><Relationship Id="rId7" Type="http://schemas.openxmlformats.org/officeDocument/2006/relationships/hyperlink" Target="https://www.bing.com/ck/a?!&amp;&amp;p=a1865bc7efc6f3e8JmltdHM9MTY3NjUwNTYwMCZpZ3VpZD0zNzI0NjZjMS02YmYzLTZhYzQtMmQ1Ni03NzFjNmE5YzZiM2QmaW5zaWQ9NTc0Mg&amp;ptn=3&amp;hsh=3&amp;fclid=372466c1-6bf3-6ac4-2d56-771c6a9c6b3d&amp;psq=guayule+plant&amp;u=a1aHR0cHM6Ly9zYmFyLmFyaXpvbmEuZWR1L2V4dGVuc2lvbi9ncm93ZXJzLXByb2R1Y2Vycy9ndWF5dWxlIzp-OnRleHQ9R3VheXVsZSUyMCUyOCUyMFBhcnRoZW5pdW0lMjBhcmdlbnRhdHVtJTI5JTIwaXMlMjBh&amp;ntb=1"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4.jpg"/><Relationship Id="rId5" Type="http://schemas.openxmlformats.org/officeDocument/2006/relationships/hyperlink" Target="https://www.ustires.org/advocacy/sustainable-natural-rubber"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www.ustires.org/"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1BF4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1245-40B4-4330-A518-A389C8070D45}"/>
              </a:ext>
            </a:extLst>
          </p:cNvPr>
          <p:cNvSpPr>
            <a:spLocks noGrp="1"/>
          </p:cNvSpPr>
          <p:nvPr>
            <p:ph type="ctrTitle"/>
          </p:nvPr>
        </p:nvSpPr>
        <p:spPr>
          <a:xfrm>
            <a:off x="1175385" y="2490465"/>
            <a:ext cx="9841230" cy="1877070"/>
          </a:xfrm>
        </p:spPr>
        <p:txBody>
          <a:bodyPr>
            <a:normAutofit fontScale="90000"/>
          </a:bodyPr>
          <a:lstStyle/>
          <a:p>
            <a:r>
              <a:rPr lang="en-US" sz="8800" b="1" dirty="0">
                <a:solidFill>
                  <a:schemeClr val="bg1"/>
                </a:solidFill>
                <a:latin typeface="Roboto Condensed" panose="02000000000000000000" pitchFamily="2" charset="0"/>
                <a:ea typeface="Roboto Condensed" panose="02000000000000000000" pitchFamily="2" charset="0"/>
              </a:rPr>
              <a:t>FAST FACTS ABOUT…</a:t>
            </a:r>
            <a:br>
              <a:rPr lang="en-US" sz="7800" b="1" dirty="0">
                <a:solidFill>
                  <a:srgbClr val="0C324C"/>
                </a:solidFill>
                <a:latin typeface="Roboto Condensed" panose="02000000000000000000" pitchFamily="2" charset="0"/>
                <a:ea typeface="Roboto Condensed" panose="02000000000000000000" pitchFamily="2" charset="0"/>
              </a:rPr>
            </a:br>
            <a:r>
              <a:rPr lang="en-US" b="1" dirty="0">
                <a:solidFill>
                  <a:srgbClr val="0C324C"/>
                </a:solidFill>
                <a:latin typeface="Roboto Condensed" panose="02000000000000000000" pitchFamily="2" charset="0"/>
                <a:ea typeface="Roboto Condensed" panose="02000000000000000000" pitchFamily="2" charset="0"/>
              </a:rPr>
              <a:t>SUSTAINABLE NATURAL RUBBER</a:t>
            </a:r>
            <a:endParaRPr lang="en-US" sz="5200" b="1" dirty="0">
              <a:solidFill>
                <a:srgbClr val="0C324C"/>
              </a:solidFill>
              <a:latin typeface="Roboto Condensed" panose="02000000000000000000" pitchFamily="2" charset="0"/>
              <a:ea typeface="Roboto Condensed" panose="02000000000000000000" pitchFamily="2" charset="0"/>
            </a:endParaRPr>
          </a:p>
        </p:txBody>
      </p:sp>
      <p:pic>
        <p:nvPicPr>
          <p:cNvPr id="9" name="Picture 8" descr="Logo&#10;&#10;Description automatically generated">
            <a:hlinkClick r:id="rId3"/>
            <a:extLst>
              <a:ext uri="{FF2B5EF4-FFF2-40B4-BE49-F238E27FC236}">
                <a16:creationId xmlns:a16="http://schemas.microsoft.com/office/drawing/2014/main" id="{B7423CFC-E6DF-4376-AF62-AF5BF3CC02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0049"/>
            <a:ext cx="1097280" cy="731520"/>
          </a:xfrm>
          <a:prstGeom prst="rect">
            <a:avLst/>
          </a:prstGeom>
        </p:spPr>
      </p:pic>
    </p:spTree>
    <p:extLst>
      <p:ext uri="{BB962C8B-B14F-4D97-AF65-F5344CB8AC3E}">
        <p14:creationId xmlns:p14="http://schemas.microsoft.com/office/powerpoint/2010/main" val="494862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71BC7-C952-4214-92B3-02C72623D182}"/>
              </a:ext>
            </a:extLst>
          </p:cNvPr>
          <p:cNvSpPr>
            <a:spLocks noGrp="1"/>
          </p:cNvSpPr>
          <p:nvPr>
            <p:ph type="title"/>
          </p:nvPr>
        </p:nvSpPr>
        <p:spPr>
          <a:xfrm>
            <a:off x="643345" y="1915568"/>
            <a:ext cx="6024433" cy="3896042"/>
          </a:xfrm>
        </p:spPr>
        <p:txBody>
          <a:bodyPr anchor="t">
            <a:noAutofit/>
          </a:bodyPr>
          <a:lstStyle/>
          <a:p>
            <a:pPr>
              <a:spcAft>
                <a:spcPts val="2400"/>
              </a:spcAft>
            </a:pPr>
            <a:r>
              <a:rPr lang="en-US" sz="3600" b="1" dirty="0">
                <a:solidFill>
                  <a:srgbClr val="165D8B"/>
                </a:solidFill>
                <a:latin typeface="Lato" panose="020F0502020204030203" pitchFamily="34" charset="0"/>
                <a:ea typeface="Roboto Condensed" panose="02000000000000000000" pitchFamily="2" charset="0"/>
              </a:rPr>
              <a:t>Natural rubber is derived from the sap of certain plants, predominantly the </a:t>
            </a:r>
            <a:r>
              <a:rPr lang="en-US" sz="3600" b="1" i="1" dirty="0">
                <a:solidFill>
                  <a:srgbClr val="71BF44"/>
                </a:solidFill>
                <a:latin typeface="Lato" panose="020F0502020204030203" pitchFamily="34" charset="0"/>
                <a:ea typeface="Roboto Condensed" panose="02000000000000000000" pitchFamily="2" charset="0"/>
              </a:rPr>
              <a:t>Hevea </a:t>
            </a:r>
            <a:r>
              <a:rPr lang="en-US" sz="3600" b="1" i="1" dirty="0" err="1">
                <a:solidFill>
                  <a:srgbClr val="71BF44"/>
                </a:solidFill>
                <a:latin typeface="Lato" panose="020F0502020204030203" pitchFamily="34" charset="0"/>
                <a:ea typeface="Roboto Condensed" panose="02000000000000000000" pitchFamily="2" charset="0"/>
              </a:rPr>
              <a:t>Brasiliensis</a:t>
            </a:r>
            <a:r>
              <a:rPr lang="en-US" sz="3600" b="1" i="1" dirty="0">
                <a:solidFill>
                  <a:srgbClr val="71BF44"/>
                </a:solidFill>
                <a:latin typeface="Lato" panose="020F0502020204030203" pitchFamily="34" charset="0"/>
                <a:ea typeface="Roboto Condensed" panose="02000000000000000000" pitchFamily="2" charset="0"/>
              </a:rPr>
              <a:t> </a:t>
            </a:r>
            <a:r>
              <a:rPr lang="en-US" sz="3600" b="1" dirty="0">
                <a:solidFill>
                  <a:srgbClr val="71BF44"/>
                </a:solidFill>
                <a:latin typeface="Lato" panose="020F0502020204030203" pitchFamily="34" charset="0"/>
                <a:ea typeface="Roboto Condensed" panose="02000000000000000000" pitchFamily="2" charset="0"/>
              </a:rPr>
              <a:t>tree</a:t>
            </a:r>
            <a:r>
              <a:rPr lang="en-US" sz="3600" b="1" dirty="0">
                <a:solidFill>
                  <a:srgbClr val="165D8B"/>
                </a:solidFill>
                <a:latin typeface="Lato" panose="020F0502020204030203" pitchFamily="34" charset="0"/>
                <a:ea typeface="Roboto Condensed" panose="02000000000000000000" pitchFamily="2" charset="0"/>
              </a:rPr>
              <a:t>. </a:t>
            </a:r>
            <a:br>
              <a:rPr lang="en-US" sz="2800" b="1" dirty="0">
                <a:solidFill>
                  <a:srgbClr val="165D8B"/>
                </a:solidFill>
                <a:latin typeface="Lato" panose="020F0502020204030203" pitchFamily="34" charset="0"/>
                <a:ea typeface="Roboto Condensed" panose="02000000000000000000" pitchFamily="2" charset="0"/>
              </a:rPr>
            </a:br>
            <a:br>
              <a:rPr lang="en-US" sz="2800" b="1" dirty="0">
                <a:solidFill>
                  <a:srgbClr val="165D8B"/>
                </a:solidFill>
                <a:latin typeface="Lato" panose="020F0502020204030203" pitchFamily="34" charset="0"/>
                <a:ea typeface="Roboto Condensed" panose="02000000000000000000" pitchFamily="2" charset="0"/>
              </a:rPr>
            </a:br>
            <a:br>
              <a:rPr lang="en-US" sz="3200" b="1" dirty="0">
                <a:solidFill>
                  <a:srgbClr val="165D8B"/>
                </a:solidFill>
                <a:latin typeface="Lato" panose="020F0502020204030203" pitchFamily="34" charset="0"/>
                <a:ea typeface="Roboto Condensed" panose="02000000000000000000" pitchFamily="2" charset="0"/>
              </a:rPr>
            </a:br>
            <a:endParaRPr lang="en-US" sz="3200" b="1" dirty="0">
              <a:solidFill>
                <a:srgbClr val="165D8B"/>
              </a:solidFill>
              <a:latin typeface="Lato" panose="020F0502020204030203" pitchFamily="34" charset="0"/>
              <a:ea typeface="Roboto Condensed" panose="02000000000000000000" pitchFamily="2" charset="0"/>
            </a:endParaRPr>
          </a:p>
        </p:txBody>
      </p:sp>
      <p:pic>
        <p:nvPicPr>
          <p:cNvPr id="8" name="Picture 7" descr="A picture containing logo&#10;&#10;Description automatically generated">
            <a:hlinkClick r:id="rId3"/>
            <a:extLst>
              <a:ext uri="{FF2B5EF4-FFF2-40B4-BE49-F238E27FC236}">
                <a16:creationId xmlns:a16="http://schemas.microsoft.com/office/drawing/2014/main" id="{8FD0D036-0630-4CA9-AC4B-A574C3F2F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6134"/>
            <a:ext cx="1097280" cy="731520"/>
          </a:xfrm>
          <a:prstGeom prst="rect">
            <a:avLst/>
          </a:prstGeom>
        </p:spPr>
      </p:pic>
      <p:sp>
        <p:nvSpPr>
          <p:cNvPr id="11" name="TextBox 10">
            <a:extLst>
              <a:ext uri="{FF2B5EF4-FFF2-40B4-BE49-F238E27FC236}">
                <a16:creationId xmlns:a16="http://schemas.microsoft.com/office/drawing/2014/main" id="{5D3667A7-8775-4FE1-9613-83A50519AEAD}"/>
              </a:ext>
            </a:extLst>
          </p:cNvPr>
          <p:cNvSpPr txBox="1"/>
          <p:nvPr/>
        </p:nvSpPr>
        <p:spPr>
          <a:xfrm>
            <a:off x="494816" y="6204581"/>
            <a:ext cx="10009353" cy="276999"/>
          </a:xfrm>
          <a:prstGeom prst="rect">
            <a:avLst/>
          </a:prstGeom>
          <a:noFill/>
        </p:spPr>
        <p:txBody>
          <a:bodyPr wrap="square" lIns="91440" tIns="45720" rIns="91440" bIns="45720" rtlCol="0" anchor="t">
            <a:spAutoFit/>
          </a:bodyPr>
          <a:lstStyle/>
          <a:p>
            <a:r>
              <a:rPr lang="en-US" sz="1200" dirty="0">
                <a:latin typeface="Lato" panose="020F0502020204030203" pitchFamily="34" charset="0"/>
                <a:ea typeface="Lato"/>
                <a:cs typeface="Lato"/>
              </a:rPr>
              <a:t>Source: </a:t>
            </a:r>
            <a:r>
              <a:rPr lang="en-US" sz="1200" b="1" dirty="0">
                <a:solidFill>
                  <a:srgbClr val="165D8B"/>
                </a:solidFill>
                <a:latin typeface="Lato" panose="020F0502020204030203" pitchFamily="34" charset="0"/>
                <a:hlinkClick r:id="rId5">
                  <a:extLst>
                    <a:ext uri="{A12FA001-AC4F-418D-AE19-62706E023703}">
                      <ahyp:hlinkClr xmlns:ahyp="http://schemas.microsoft.com/office/drawing/2018/hyperlinkcolor" val="tx"/>
                    </a:ext>
                  </a:extLst>
                </a:hlinkClick>
              </a:rPr>
              <a:t>https://www.ustires.org/advocacy/sustainable-natural-rubber</a:t>
            </a:r>
            <a:r>
              <a:rPr lang="en-US" sz="1200" b="1" dirty="0">
                <a:solidFill>
                  <a:srgbClr val="165D8B"/>
                </a:solidFill>
                <a:latin typeface="Lato" panose="020F0502020204030203" pitchFamily="34" charset="0"/>
              </a:rPr>
              <a:t> </a:t>
            </a:r>
            <a:endParaRPr lang="en-US" sz="1200" b="1" dirty="0">
              <a:solidFill>
                <a:srgbClr val="165D8B"/>
              </a:solidFill>
              <a:latin typeface="Lato" panose="020F0502020204030203" pitchFamily="34" charset="0"/>
              <a:ea typeface="Lato"/>
              <a:cs typeface="Lato"/>
            </a:endParaRPr>
          </a:p>
        </p:txBody>
      </p:sp>
      <p:sp>
        <p:nvSpPr>
          <p:cNvPr id="7" name="Title 1">
            <a:extLst>
              <a:ext uri="{FF2B5EF4-FFF2-40B4-BE49-F238E27FC236}">
                <a16:creationId xmlns:a16="http://schemas.microsoft.com/office/drawing/2014/main" id="{C4FA3B29-96AC-477A-A37A-14A85DD2F7FA}"/>
              </a:ext>
            </a:extLst>
          </p:cNvPr>
          <p:cNvSpPr txBox="1">
            <a:spLocks/>
          </p:cNvSpPr>
          <p:nvPr/>
        </p:nvSpPr>
        <p:spPr>
          <a:xfrm>
            <a:off x="512235" y="705718"/>
            <a:ext cx="10969208" cy="662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165D8B"/>
                </a:solidFill>
                <a:latin typeface="Lato Light" panose="020F0302020204030203" pitchFamily="34" charset="0"/>
                <a:ea typeface="Roboto Condensed" panose="02000000000000000000" pitchFamily="2" charset="0"/>
              </a:rPr>
              <a:t>WHAT IS NATURAL RUBBER?</a:t>
            </a:r>
          </a:p>
        </p:txBody>
      </p:sp>
      <p:pic>
        <p:nvPicPr>
          <p:cNvPr id="4" name="Picture 3" descr="A picture containing tree, outdoor, plant, forest&#10;&#10;Description automatically generated">
            <a:extLst>
              <a:ext uri="{FF2B5EF4-FFF2-40B4-BE49-F238E27FC236}">
                <a16:creationId xmlns:a16="http://schemas.microsoft.com/office/drawing/2014/main" id="{AF489993-B9B9-5E53-D4A4-151764C9BD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08874" y="1918492"/>
            <a:ext cx="2776573" cy="3997642"/>
          </a:xfrm>
          <a:prstGeom prst="rect">
            <a:avLst/>
          </a:prstGeom>
        </p:spPr>
      </p:pic>
      <p:sp>
        <p:nvSpPr>
          <p:cNvPr id="5" name="TextBox 4">
            <a:extLst>
              <a:ext uri="{FF2B5EF4-FFF2-40B4-BE49-F238E27FC236}">
                <a16:creationId xmlns:a16="http://schemas.microsoft.com/office/drawing/2014/main" id="{7415E563-D3E3-C179-17C7-E940F8666BD7}"/>
              </a:ext>
            </a:extLst>
          </p:cNvPr>
          <p:cNvSpPr txBox="1"/>
          <p:nvPr/>
        </p:nvSpPr>
        <p:spPr>
          <a:xfrm>
            <a:off x="7608874" y="5929553"/>
            <a:ext cx="2776573" cy="338554"/>
          </a:xfrm>
          <a:prstGeom prst="rect">
            <a:avLst/>
          </a:prstGeom>
          <a:noFill/>
        </p:spPr>
        <p:txBody>
          <a:bodyPr wrap="square" rtlCol="0">
            <a:spAutoFit/>
          </a:bodyPr>
          <a:lstStyle/>
          <a:p>
            <a:pPr algn="ctr"/>
            <a:r>
              <a:rPr lang="en-US" sz="800" b="1" i="1" dirty="0">
                <a:solidFill>
                  <a:srgbClr val="165D8B"/>
                </a:solidFill>
                <a:latin typeface="Lato" panose="020F0502020204030203" pitchFamily="34" charset="0"/>
                <a:ea typeface="Roboto Condensed" panose="02000000000000000000" pitchFamily="2" charset="0"/>
              </a:rPr>
              <a:t>Hevea </a:t>
            </a:r>
            <a:r>
              <a:rPr lang="en-US" sz="800" b="1" i="1" dirty="0" err="1">
                <a:solidFill>
                  <a:srgbClr val="165D8B"/>
                </a:solidFill>
                <a:latin typeface="Lato" panose="020F0502020204030203" pitchFamily="34" charset="0"/>
                <a:ea typeface="Roboto Condensed" panose="02000000000000000000" pitchFamily="2" charset="0"/>
              </a:rPr>
              <a:t>Brasiliensis</a:t>
            </a:r>
            <a:r>
              <a:rPr lang="en-US" sz="800" b="1" i="1" dirty="0">
                <a:solidFill>
                  <a:srgbClr val="165D8B"/>
                </a:solidFill>
                <a:latin typeface="Lato" panose="020F0502020204030203" pitchFamily="34" charset="0"/>
                <a:ea typeface="Roboto Condensed" panose="02000000000000000000" pitchFamily="2" charset="0"/>
              </a:rPr>
              <a:t> tree</a:t>
            </a:r>
          </a:p>
          <a:p>
            <a:pPr algn="ctr"/>
            <a:r>
              <a:rPr lang="en-US" sz="800" b="1" i="1" dirty="0">
                <a:solidFill>
                  <a:srgbClr val="165D8B"/>
                </a:solidFill>
                <a:latin typeface="Lato" panose="020F0502020204030203" pitchFamily="34" charset="0"/>
                <a:ea typeface="Roboto Condensed" panose="02000000000000000000" pitchFamily="2" charset="0"/>
              </a:rPr>
              <a:t>Photo Credit: Timothy A. </a:t>
            </a:r>
            <a:r>
              <a:rPr lang="en-US" sz="800" b="1" i="1" dirty="0" err="1">
                <a:solidFill>
                  <a:srgbClr val="165D8B"/>
                </a:solidFill>
                <a:latin typeface="Lato" panose="020F0502020204030203" pitchFamily="34" charset="0"/>
                <a:ea typeface="Roboto Condensed" panose="02000000000000000000" pitchFamily="2" charset="0"/>
              </a:rPr>
              <a:t>Consalves</a:t>
            </a:r>
            <a:endParaRPr lang="en-US" sz="800" i="1" dirty="0"/>
          </a:p>
        </p:txBody>
      </p:sp>
    </p:spTree>
    <p:extLst>
      <p:ext uri="{BB962C8B-B14F-4D97-AF65-F5344CB8AC3E}">
        <p14:creationId xmlns:p14="http://schemas.microsoft.com/office/powerpoint/2010/main" val="1247424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71BC7-C952-4214-92B3-02C72623D182}"/>
              </a:ext>
            </a:extLst>
          </p:cNvPr>
          <p:cNvSpPr>
            <a:spLocks noGrp="1"/>
          </p:cNvSpPr>
          <p:nvPr>
            <p:ph type="title"/>
          </p:nvPr>
        </p:nvSpPr>
        <p:spPr>
          <a:xfrm>
            <a:off x="611396" y="1684666"/>
            <a:ext cx="11185652" cy="784727"/>
          </a:xfrm>
        </p:spPr>
        <p:txBody>
          <a:bodyPr anchor="t">
            <a:noAutofit/>
          </a:bodyPr>
          <a:lstStyle/>
          <a:p>
            <a:pPr>
              <a:spcAft>
                <a:spcPts val="2400"/>
              </a:spcAft>
            </a:pPr>
            <a:r>
              <a:rPr lang="en-US" sz="3000" b="1" dirty="0">
                <a:solidFill>
                  <a:srgbClr val="165D8B"/>
                </a:solidFill>
                <a:latin typeface="Lato" panose="020F0502020204030203" pitchFamily="34" charset="0"/>
                <a:ea typeface="Roboto Condensed" panose="02000000000000000000" pitchFamily="2" charset="0"/>
              </a:rPr>
              <a:t>Natural rubber is critical to manufacturing safe and durable tires.</a:t>
            </a:r>
          </a:p>
        </p:txBody>
      </p:sp>
      <p:pic>
        <p:nvPicPr>
          <p:cNvPr id="8" name="Picture 7" descr="A picture containing logo&#10;&#10;Description automatically generated">
            <a:hlinkClick r:id="rId3"/>
            <a:extLst>
              <a:ext uri="{FF2B5EF4-FFF2-40B4-BE49-F238E27FC236}">
                <a16:creationId xmlns:a16="http://schemas.microsoft.com/office/drawing/2014/main" id="{8FD0D036-0630-4CA9-AC4B-A574C3F2F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6134"/>
            <a:ext cx="1097280" cy="731520"/>
          </a:xfrm>
          <a:prstGeom prst="rect">
            <a:avLst/>
          </a:prstGeom>
        </p:spPr>
      </p:pic>
      <p:sp>
        <p:nvSpPr>
          <p:cNvPr id="11" name="TextBox 10">
            <a:extLst>
              <a:ext uri="{FF2B5EF4-FFF2-40B4-BE49-F238E27FC236}">
                <a16:creationId xmlns:a16="http://schemas.microsoft.com/office/drawing/2014/main" id="{5D3667A7-8775-4FE1-9613-83A50519AEAD}"/>
              </a:ext>
            </a:extLst>
          </p:cNvPr>
          <p:cNvSpPr txBox="1"/>
          <p:nvPr/>
        </p:nvSpPr>
        <p:spPr>
          <a:xfrm>
            <a:off x="494816" y="6204581"/>
            <a:ext cx="10009353" cy="276999"/>
          </a:xfrm>
          <a:prstGeom prst="rect">
            <a:avLst/>
          </a:prstGeom>
          <a:noFill/>
        </p:spPr>
        <p:txBody>
          <a:bodyPr wrap="square" lIns="91440" tIns="45720" rIns="91440" bIns="45720" rtlCol="0" anchor="t">
            <a:spAutoFit/>
          </a:bodyPr>
          <a:lstStyle/>
          <a:p>
            <a:r>
              <a:rPr lang="en-US" sz="1200" dirty="0">
                <a:latin typeface="Lato" panose="020F0502020204030203" pitchFamily="34" charset="0"/>
                <a:ea typeface="Lato"/>
                <a:cs typeface="Lato"/>
              </a:rPr>
              <a:t>Source: </a:t>
            </a:r>
            <a:r>
              <a:rPr lang="en-US" sz="1200" b="1" dirty="0">
                <a:solidFill>
                  <a:srgbClr val="165D8B"/>
                </a:solidFill>
                <a:latin typeface="Lato" panose="020F0502020204030203" pitchFamily="34" charset="0"/>
                <a:hlinkClick r:id="rId5">
                  <a:extLst>
                    <a:ext uri="{A12FA001-AC4F-418D-AE19-62706E023703}">
                      <ahyp:hlinkClr xmlns:ahyp="http://schemas.microsoft.com/office/drawing/2018/hyperlinkcolor" val="tx"/>
                    </a:ext>
                  </a:extLst>
                </a:hlinkClick>
              </a:rPr>
              <a:t>https://www.ustires.org/advocacy/sustainable-natural-rubber</a:t>
            </a:r>
            <a:r>
              <a:rPr lang="en-US" sz="1200" b="1" dirty="0">
                <a:solidFill>
                  <a:srgbClr val="165D8B"/>
                </a:solidFill>
                <a:latin typeface="Lato" panose="020F0502020204030203" pitchFamily="34" charset="0"/>
              </a:rPr>
              <a:t> </a:t>
            </a:r>
            <a:endParaRPr lang="en-US" sz="1200" dirty="0">
              <a:latin typeface="Lato" panose="020F0502020204030203" pitchFamily="34" charset="0"/>
              <a:ea typeface="Lato"/>
              <a:cs typeface="Lato"/>
            </a:endParaRPr>
          </a:p>
        </p:txBody>
      </p:sp>
      <p:sp>
        <p:nvSpPr>
          <p:cNvPr id="7" name="Title 1">
            <a:extLst>
              <a:ext uri="{FF2B5EF4-FFF2-40B4-BE49-F238E27FC236}">
                <a16:creationId xmlns:a16="http://schemas.microsoft.com/office/drawing/2014/main" id="{C4FA3B29-96AC-477A-A37A-14A85DD2F7FA}"/>
              </a:ext>
            </a:extLst>
          </p:cNvPr>
          <p:cNvSpPr txBox="1">
            <a:spLocks/>
          </p:cNvSpPr>
          <p:nvPr/>
        </p:nvSpPr>
        <p:spPr>
          <a:xfrm>
            <a:off x="512234" y="705718"/>
            <a:ext cx="11466405" cy="662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700" dirty="0">
                <a:solidFill>
                  <a:srgbClr val="165D8B"/>
                </a:solidFill>
                <a:latin typeface="Lato Light" panose="020F0302020204030203" pitchFamily="34" charset="0"/>
                <a:ea typeface="Roboto Condensed" panose="02000000000000000000" pitchFamily="2" charset="0"/>
              </a:rPr>
              <a:t>WHAT ARE THE BENEFITS TO THE TIRE INDUSTRY?</a:t>
            </a:r>
          </a:p>
        </p:txBody>
      </p:sp>
      <p:graphicFrame>
        <p:nvGraphicFramePr>
          <p:cNvPr id="9" name="Diagram 8">
            <a:extLst>
              <a:ext uri="{FF2B5EF4-FFF2-40B4-BE49-F238E27FC236}">
                <a16:creationId xmlns:a16="http://schemas.microsoft.com/office/drawing/2014/main" id="{A2C8593A-FCE9-47D0-9DB4-F72A63DDDECD}"/>
              </a:ext>
            </a:extLst>
          </p:cNvPr>
          <p:cNvGraphicFramePr/>
          <p:nvPr>
            <p:extLst>
              <p:ext uri="{D42A27DB-BD31-4B8C-83A1-F6EECF244321}">
                <p14:modId xmlns:p14="http://schemas.microsoft.com/office/powerpoint/2010/main" val="452554544"/>
              </p:ext>
            </p:extLst>
          </p:nvPr>
        </p:nvGraphicFramePr>
        <p:xfrm>
          <a:off x="611396" y="2469393"/>
          <a:ext cx="10971004" cy="32888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518251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406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71BC7-C952-4214-92B3-02C72623D182}"/>
              </a:ext>
            </a:extLst>
          </p:cNvPr>
          <p:cNvSpPr>
            <a:spLocks noGrp="1"/>
          </p:cNvSpPr>
          <p:nvPr>
            <p:ph type="title"/>
          </p:nvPr>
        </p:nvSpPr>
        <p:spPr>
          <a:xfrm>
            <a:off x="512234" y="1752600"/>
            <a:ext cx="10188717" cy="3497036"/>
          </a:xfrm>
        </p:spPr>
        <p:txBody>
          <a:bodyPr anchor="t">
            <a:noAutofit/>
          </a:bodyPr>
          <a:lstStyle/>
          <a:p>
            <a:pPr>
              <a:spcAft>
                <a:spcPts val="2400"/>
              </a:spcAft>
            </a:pPr>
            <a:r>
              <a:rPr lang="en-US" sz="2800" b="1" dirty="0">
                <a:solidFill>
                  <a:srgbClr val="71BF44"/>
                </a:solidFill>
                <a:latin typeface="Lato" panose="020F0502020204030203" pitchFamily="34" charset="0"/>
                <a:ea typeface="Roboto Condensed" panose="02000000000000000000" pitchFamily="2" charset="0"/>
              </a:rPr>
              <a:t>Over 90% </a:t>
            </a:r>
            <a:r>
              <a:rPr lang="en-US" sz="2800" b="1" dirty="0">
                <a:solidFill>
                  <a:schemeClr val="bg1"/>
                </a:solidFill>
                <a:latin typeface="Lato" panose="020F0502020204030203" pitchFamily="34" charset="0"/>
                <a:ea typeface="Roboto Condensed" panose="02000000000000000000" pitchFamily="2" charset="0"/>
              </a:rPr>
              <a:t>of current natural rubber supply originates in Southeast Asia.</a:t>
            </a:r>
            <a:br>
              <a:rPr lang="en-US" sz="1200" b="1" dirty="0">
                <a:solidFill>
                  <a:schemeClr val="bg1"/>
                </a:solidFill>
                <a:latin typeface="Lato" panose="020F0502020204030203" pitchFamily="34" charset="0"/>
                <a:ea typeface="Roboto Condensed" panose="02000000000000000000" pitchFamily="2" charset="0"/>
              </a:rPr>
            </a:br>
            <a:br>
              <a:rPr lang="en-US" sz="1200" b="1" dirty="0">
                <a:solidFill>
                  <a:schemeClr val="bg1"/>
                </a:solidFill>
                <a:latin typeface="Lato" panose="020F0502020204030203" pitchFamily="34" charset="0"/>
                <a:ea typeface="Roboto Condensed" panose="02000000000000000000" pitchFamily="2" charset="0"/>
              </a:rPr>
            </a:br>
            <a:br>
              <a:rPr lang="en-US" sz="2800" b="1" dirty="0">
                <a:solidFill>
                  <a:schemeClr val="bg1"/>
                </a:solidFill>
                <a:latin typeface="Lato" panose="020F0502020204030203" pitchFamily="34" charset="0"/>
                <a:ea typeface="Roboto Condensed" panose="02000000000000000000" pitchFamily="2" charset="0"/>
              </a:rPr>
            </a:br>
            <a:r>
              <a:rPr lang="en-US" sz="2800" b="1" dirty="0">
                <a:solidFill>
                  <a:schemeClr val="bg1"/>
                </a:solidFill>
                <a:latin typeface="Lato" panose="020F0502020204030203" pitchFamily="34" charset="0"/>
                <a:ea typeface="Roboto Condensed" panose="02000000000000000000" pitchFamily="2" charset="0"/>
              </a:rPr>
              <a:t>The rubber tree is very susceptible to </a:t>
            </a:r>
            <a:r>
              <a:rPr lang="en-US" sz="2800" b="1" dirty="0">
                <a:solidFill>
                  <a:srgbClr val="71BF44"/>
                </a:solidFill>
                <a:latin typeface="Lato" panose="020F0502020204030203" pitchFamily="34" charset="0"/>
                <a:ea typeface="Roboto Condensed" panose="02000000000000000000" pitchFamily="2" charset="0"/>
              </a:rPr>
              <a:t>disease</a:t>
            </a:r>
            <a:r>
              <a:rPr lang="en-US" sz="2800" b="1" dirty="0">
                <a:solidFill>
                  <a:schemeClr val="bg1"/>
                </a:solidFill>
                <a:latin typeface="Lato" panose="020F0502020204030203" pitchFamily="34" charset="0"/>
                <a:ea typeface="Roboto Condensed" panose="02000000000000000000" pitchFamily="2" charset="0"/>
              </a:rPr>
              <a:t>. </a:t>
            </a:r>
            <a:br>
              <a:rPr lang="en-US" sz="1200" b="1" dirty="0">
                <a:solidFill>
                  <a:schemeClr val="bg1"/>
                </a:solidFill>
                <a:latin typeface="Lato" panose="020F0502020204030203" pitchFamily="34" charset="0"/>
                <a:ea typeface="Roboto Condensed" panose="02000000000000000000" pitchFamily="2" charset="0"/>
              </a:rPr>
            </a:br>
            <a:br>
              <a:rPr lang="en-US" sz="1200" b="1" dirty="0">
                <a:solidFill>
                  <a:srgbClr val="165D8B"/>
                </a:solidFill>
                <a:latin typeface="Lato" panose="020F0502020204030203" pitchFamily="34" charset="0"/>
                <a:ea typeface="Roboto Condensed" panose="02000000000000000000" pitchFamily="2" charset="0"/>
              </a:rPr>
            </a:br>
            <a:br>
              <a:rPr lang="en-US" sz="2800" b="1" dirty="0">
                <a:solidFill>
                  <a:srgbClr val="165D8B"/>
                </a:solidFill>
                <a:latin typeface="Lato" panose="020F0502020204030203" pitchFamily="34" charset="0"/>
                <a:ea typeface="Roboto Condensed" panose="02000000000000000000" pitchFamily="2" charset="0"/>
              </a:rPr>
            </a:br>
            <a:r>
              <a:rPr lang="en-US" sz="2800" b="1" dirty="0">
                <a:solidFill>
                  <a:schemeClr val="bg1"/>
                </a:solidFill>
                <a:latin typeface="Lato" panose="020F0502020204030203" pitchFamily="34" charset="0"/>
                <a:ea typeface="Roboto Condensed" panose="02000000000000000000" pitchFamily="2" charset="0"/>
              </a:rPr>
              <a:t>Loss of this supply chain from Asia would exacerbate supply chain issues in the U.S., affecting </a:t>
            </a:r>
            <a:r>
              <a:rPr lang="en-US" sz="2800" b="1" dirty="0">
                <a:solidFill>
                  <a:srgbClr val="71BF44"/>
                </a:solidFill>
                <a:latin typeface="Lato" panose="020F0502020204030203" pitchFamily="34" charset="0"/>
                <a:ea typeface="Roboto Condensed" panose="02000000000000000000" pitchFamily="2" charset="0"/>
              </a:rPr>
              <a:t>tire production and defense capabilities</a:t>
            </a:r>
            <a:r>
              <a:rPr lang="en-US" sz="2800" b="1" dirty="0">
                <a:solidFill>
                  <a:schemeClr val="bg1"/>
                </a:solidFill>
                <a:latin typeface="Lato" panose="020F0502020204030203" pitchFamily="34" charset="0"/>
                <a:ea typeface="Roboto Condensed" panose="02000000000000000000" pitchFamily="2" charset="0"/>
              </a:rPr>
              <a:t>.</a:t>
            </a:r>
            <a:br>
              <a:rPr lang="en-US" sz="2800" b="1" dirty="0">
                <a:solidFill>
                  <a:schemeClr val="bg1"/>
                </a:solidFill>
                <a:latin typeface="Lato" panose="020F0502020204030203" pitchFamily="34" charset="0"/>
                <a:ea typeface="Roboto Condensed" panose="02000000000000000000" pitchFamily="2" charset="0"/>
              </a:rPr>
            </a:br>
            <a:br>
              <a:rPr lang="en-US" sz="2800" b="1" dirty="0">
                <a:solidFill>
                  <a:schemeClr val="bg1"/>
                </a:solidFill>
                <a:latin typeface="Lato" panose="020F0502020204030203" pitchFamily="34" charset="0"/>
                <a:ea typeface="Roboto Condensed" panose="02000000000000000000" pitchFamily="2" charset="0"/>
              </a:rPr>
            </a:br>
            <a:endParaRPr lang="en-US" sz="2800" b="1" dirty="0">
              <a:solidFill>
                <a:schemeClr val="bg1"/>
              </a:solidFill>
              <a:latin typeface="Lato" panose="020F0502020204030203" pitchFamily="34" charset="0"/>
              <a:ea typeface="Roboto Condensed" panose="02000000000000000000" pitchFamily="2" charset="0"/>
            </a:endParaRPr>
          </a:p>
        </p:txBody>
      </p:sp>
      <p:pic>
        <p:nvPicPr>
          <p:cNvPr id="8" name="Picture 7" descr="A picture containing logo&#10;&#10;Description automatically generated">
            <a:hlinkClick r:id="rId3"/>
            <a:extLst>
              <a:ext uri="{FF2B5EF4-FFF2-40B4-BE49-F238E27FC236}">
                <a16:creationId xmlns:a16="http://schemas.microsoft.com/office/drawing/2014/main" id="{8FD0D036-0630-4CA9-AC4B-A574C3F2F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6134"/>
            <a:ext cx="1097280" cy="731520"/>
          </a:xfrm>
          <a:prstGeom prst="rect">
            <a:avLst/>
          </a:prstGeom>
        </p:spPr>
      </p:pic>
      <p:sp>
        <p:nvSpPr>
          <p:cNvPr id="11" name="TextBox 10">
            <a:extLst>
              <a:ext uri="{FF2B5EF4-FFF2-40B4-BE49-F238E27FC236}">
                <a16:creationId xmlns:a16="http://schemas.microsoft.com/office/drawing/2014/main" id="{5D3667A7-8775-4FE1-9613-83A50519AEAD}"/>
              </a:ext>
            </a:extLst>
          </p:cNvPr>
          <p:cNvSpPr txBox="1"/>
          <p:nvPr/>
        </p:nvSpPr>
        <p:spPr>
          <a:xfrm>
            <a:off x="494816" y="6211020"/>
            <a:ext cx="10009353" cy="276999"/>
          </a:xfrm>
          <a:prstGeom prst="rect">
            <a:avLst/>
          </a:prstGeom>
          <a:noFill/>
        </p:spPr>
        <p:txBody>
          <a:bodyPr wrap="square" lIns="91440" tIns="45720" rIns="91440" bIns="45720" rtlCol="0" anchor="t">
            <a:spAutoFit/>
          </a:bodyPr>
          <a:lstStyle/>
          <a:p>
            <a:r>
              <a:rPr lang="en-US" sz="1200" dirty="0">
                <a:solidFill>
                  <a:schemeClr val="bg1"/>
                </a:solidFill>
                <a:latin typeface="Lato" panose="020F0502020204030203" pitchFamily="34" charset="0"/>
                <a:ea typeface="Lato"/>
                <a:cs typeface="Lato"/>
              </a:rPr>
              <a:t>Source: </a:t>
            </a:r>
            <a:r>
              <a:rPr lang="en-US" sz="1200" b="1" dirty="0">
                <a:solidFill>
                  <a:schemeClr val="bg1"/>
                </a:solidFill>
                <a:latin typeface="Lato" panose="020F0502020204030203" pitchFamily="34" charset="0"/>
                <a:hlinkClick r:id="rId5">
                  <a:extLst>
                    <a:ext uri="{A12FA001-AC4F-418D-AE19-62706E023703}">
                      <ahyp:hlinkClr xmlns:ahyp="http://schemas.microsoft.com/office/drawing/2018/hyperlinkcolor" val="tx"/>
                    </a:ext>
                  </a:extLst>
                </a:hlinkClick>
              </a:rPr>
              <a:t>https://www.ustires.org/advocacy/sustainable-natural-rubber</a:t>
            </a:r>
            <a:r>
              <a:rPr lang="en-US" sz="1200" b="1" dirty="0">
                <a:solidFill>
                  <a:schemeClr val="bg1"/>
                </a:solidFill>
                <a:latin typeface="Lato" panose="020F0502020204030203" pitchFamily="34" charset="0"/>
              </a:rPr>
              <a:t> </a:t>
            </a:r>
            <a:endParaRPr lang="en-US" sz="1200" dirty="0">
              <a:solidFill>
                <a:schemeClr val="bg1"/>
              </a:solidFill>
              <a:latin typeface="Lato" panose="020F0502020204030203" pitchFamily="34" charset="0"/>
              <a:ea typeface="Lato"/>
              <a:cs typeface="Lato"/>
            </a:endParaRPr>
          </a:p>
        </p:txBody>
      </p:sp>
      <p:sp>
        <p:nvSpPr>
          <p:cNvPr id="7" name="Title 1">
            <a:extLst>
              <a:ext uri="{FF2B5EF4-FFF2-40B4-BE49-F238E27FC236}">
                <a16:creationId xmlns:a16="http://schemas.microsoft.com/office/drawing/2014/main" id="{C4FA3B29-96AC-477A-A37A-14A85DD2F7FA}"/>
              </a:ext>
            </a:extLst>
          </p:cNvPr>
          <p:cNvSpPr txBox="1">
            <a:spLocks/>
          </p:cNvSpPr>
          <p:nvPr/>
        </p:nvSpPr>
        <p:spPr>
          <a:xfrm>
            <a:off x="512235" y="705718"/>
            <a:ext cx="10969208" cy="662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700" dirty="0">
                <a:solidFill>
                  <a:schemeClr val="bg1"/>
                </a:solidFill>
                <a:latin typeface="Lato Light" panose="020F0302020204030203" pitchFamily="34" charset="0"/>
                <a:ea typeface="Roboto Condensed" panose="02000000000000000000" pitchFamily="2" charset="0"/>
              </a:rPr>
              <a:t>WHY DOES THE U.S. NEED A DOMESTIC SUPPLY?</a:t>
            </a:r>
          </a:p>
        </p:txBody>
      </p:sp>
      <p:pic>
        <p:nvPicPr>
          <p:cNvPr id="9" name="Picture 8" descr="Logo&#10;&#10;Description automatically generated">
            <a:hlinkClick r:id="rId3"/>
            <a:extLst>
              <a:ext uri="{FF2B5EF4-FFF2-40B4-BE49-F238E27FC236}">
                <a16:creationId xmlns:a16="http://schemas.microsoft.com/office/drawing/2014/main" id="{252239BD-E584-4510-BBF8-8AEE9DB3B8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1360" y="5910049"/>
            <a:ext cx="1097280" cy="731520"/>
          </a:xfrm>
          <a:prstGeom prst="rect">
            <a:avLst/>
          </a:prstGeom>
        </p:spPr>
      </p:pic>
    </p:spTree>
    <p:extLst>
      <p:ext uri="{BB962C8B-B14F-4D97-AF65-F5344CB8AC3E}">
        <p14:creationId xmlns:p14="http://schemas.microsoft.com/office/powerpoint/2010/main" val="1710535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4061"/>
        </a:solidFill>
        <a:effectLst/>
      </p:bgPr>
    </p:bg>
    <p:spTree>
      <p:nvGrpSpPr>
        <p:cNvPr id="1" name=""/>
        <p:cNvGrpSpPr/>
        <p:nvPr/>
      </p:nvGrpSpPr>
      <p:grpSpPr>
        <a:xfrm>
          <a:off x="0" y="0"/>
          <a:ext cx="0" cy="0"/>
          <a:chOff x="0" y="0"/>
          <a:chExt cx="0" cy="0"/>
        </a:xfrm>
      </p:grpSpPr>
      <p:pic>
        <p:nvPicPr>
          <p:cNvPr id="8" name="Picture 7" descr="A picture containing logo&#10;&#10;Description automatically generated">
            <a:hlinkClick r:id="rId3"/>
            <a:extLst>
              <a:ext uri="{FF2B5EF4-FFF2-40B4-BE49-F238E27FC236}">
                <a16:creationId xmlns:a16="http://schemas.microsoft.com/office/drawing/2014/main" id="{8FD0D036-0630-4CA9-AC4B-A574C3F2F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6134"/>
            <a:ext cx="1097280" cy="731520"/>
          </a:xfrm>
          <a:prstGeom prst="rect">
            <a:avLst/>
          </a:prstGeom>
        </p:spPr>
      </p:pic>
      <p:sp>
        <p:nvSpPr>
          <p:cNvPr id="11" name="TextBox 10">
            <a:extLst>
              <a:ext uri="{FF2B5EF4-FFF2-40B4-BE49-F238E27FC236}">
                <a16:creationId xmlns:a16="http://schemas.microsoft.com/office/drawing/2014/main" id="{5D3667A7-8775-4FE1-9613-83A50519AEAD}"/>
              </a:ext>
            </a:extLst>
          </p:cNvPr>
          <p:cNvSpPr txBox="1"/>
          <p:nvPr/>
        </p:nvSpPr>
        <p:spPr>
          <a:xfrm>
            <a:off x="494816" y="6211020"/>
            <a:ext cx="10009353" cy="276999"/>
          </a:xfrm>
          <a:prstGeom prst="rect">
            <a:avLst/>
          </a:prstGeom>
          <a:noFill/>
        </p:spPr>
        <p:txBody>
          <a:bodyPr wrap="square" lIns="91440" tIns="45720" rIns="91440" bIns="45720" rtlCol="0" anchor="t">
            <a:spAutoFit/>
          </a:bodyPr>
          <a:lstStyle/>
          <a:p>
            <a:r>
              <a:rPr lang="en-US" sz="1200" dirty="0">
                <a:solidFill>
                  <a:schemeClr val="bg1"/>
                </a:solidFill>
                <a:latin typeface="Lato" panose="020F0502020204030203" pitchFamily="34" charset="0"/>
                <a:ea typeface="Lato"/>
                <a:cs typeface="Lato"/>
              </a:rPr>
              <a:t>Source: </a:t>
            </a:r>
            <a:r>
              <a:rPr lang="en-US" sz="1200" b="1" dirty="0">
                <a:solidFill>
                  <a:schemeClr val="bg1"/>
                </a:solidFill>
                <a:latin typeface="Lato" panose="020F0502020204030203" pitchFamily="34" charset="0"/>
                <a:hlinkClick r:id="rId5">
                  <a:extLst>
                    <a:ext uri="{A12FA001-AC4F-418D-AE19-62706E023703}">
                      <ahyp:hlinkClr xmlns:ahyp="http://schemas.microsoft.com/office/drawing/2018/hyperlinkcolor" val="tx"/>
                    </a:ext>
                  </a:extLst>
                </a:hlinkClick>
              </a:rPr>
              <a:t>https://www.ustires.org/advocacy/sustainable-natural-rubber</a:t>
            </a:r>
            <a:r>
              <a:rPr lang="en-US" sz="1200" b="1" dirty="0">
                <a:solidFill>
                  <a:schemeClr val="bg1"/>
                </a:solidFill>
                <a:latin typeface="Lato" panose="020F0502020204030203" pitchFamily="34" charset="0"/>
              </a:rPr>
              <a:t> </a:t>
            </a:r>
            <a:endParaRPr lang="en-US" sz="1200" dirty="0">
              <a:solidFill>
                <a:schemeClr val="bg1"/>
              </a:solidFill>
              <a:latin typeface="Lato" panose="020F0502020204030203" pitchFamily="34" charset="0"/>
              <a:ea typeface="Lato"/>
              <a:cs typeface="Lato"/>
            </a:endParaRPr>
          </a:p>
        </p:txBody>
      </p:sp>
      <p:sp>
        <p:nvSpPr>
          <p:cNvPr id="7" name="Title 1">
            <a:extLst>
              <a:ext uri="{FF2B5EF4-FFF2-40B4-BE49-F238E27FC236}">
                <a16:creationId xmlns:a16="http://schemas.microsoft.com/office/drawing/2014/main" id="{C4FA3B29-96AC-477A-A37A-14A85DD2F7FA}"/>
              </a:ext>
            </a:extLst>
          </p:cNvPr>
          <p:cNvSpPr txBox="1">
            <a:spLocks/>
          </p:cNvSpPr>
          <p:nvPr/>
        </p:nvSpPr>
        <p:spPr>
          <a:xfrm>
            <a:off x="512235" y="705718"/>
            <a:ext cx="10969208" cy="662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700" dirty="0">
                <a:solidFill>
                  <a:schemeClr val="bg1"/>
                </a:solidFill>
                <a:latin typeface="Lato Light" panose="020F0302020204030203" pitchFamily="34" charset="0"/>
                <a:ea typeface="Roboto Condensed" panose="02000000000000000000" pitchFamily="2" charset="0"/>
              </a:rPr>
              <a:t>ALTERNATIVES TO HEVEA NATURAL RUBBER</a:t>
            </a:r>
          </a:p>
        </p:txBody>
      </p:sp>
      <p:pic>
        <p:nvPicPr>
          <p:cNvPr id="9" name="Picture 8" descr="Logo&#10;&#10;Description automatically generated">
            <a:hlinkClick r:id="rId3"/>
            <a:extLst>
              <a:ext uri="{FF2B5EF4-FFF2-40B4-BE49-F238E27FC236}">
                <a16:creationId xmlns:a16="http://schemas.microsoft.com/office/drawing/2014/main" id="{252239BD-E584-4510-BBF8-8AEE9DB3B8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81360" y="5910049"/>
            <a:ext cx="1097280" cy="731520"/>
          </a:xfrm>
          <a:prstGeom prst="rect">
            <a:avLst/>
          </a:prstGeom>
        </p:spPr>
      </p:pic>
      <p:sp>
        <p:nvSpPr>
          <p:cNvPr id="5" name="Title 1">
            <a:extLst>
              <a:ext uri="{FF2B5EF4-FFF2-40B4-BE49-F238E27FC236}">
                <a16:creationId xmlns:a16="http://schemas.microsoft.com/office/drawing/2014/main" id="{D7366B1A-4128-C154-A8C6-FAB54C8E8414}"/>
              </a:ext>
            </a:extLst>
          </p:cNvPr>
          <p:cNvSpPr>
            <a:spLocks noGrp="1"/>
          </p:cNvSpPr>
          <p:nvPr>
            <p:ph type="title"/>
          </p:nvPr>
        </p:nvSpPr>
        <p:spPr>
          <a:xfrm>
            <a:off x="611396" y="1556502"/>
            <a:ext cx="10969208" cy="784727"/>
          </a:xfrm>
        </p:spPr>
        <p:txBody>
          <a:bodyPr anchor="t">
            <a:noAutofit/>
          </a:bodyPr>
          <a:lstStyle/>
          <a:p>
            <a:pPr>
              <a:spcAft>
                <a:spcPts val="2400"/>
              </a:spcAft>
            </a:pPr>
            <a:r>
              <a:rPr lang="en-US" sz="2800" b="1" dirty="0">
                <a:solidFill>
                  <a:schemeClr val="bg1"/>
                </a:solidFill>
                <a:latin typeface="Lato" panose="020F0502020204030203" pitchFamily="34" charset="0"/>
                <a:ea typeface="Roboto Condensed" panose="02000000000000000000" pitchFamily="2" charset="0"/>
              </a:rPr>
              <a:t>The two most promising natural rubber producing plants to use in developing a domestic supply of natural rubber are guayule and TKS (dandelion).</a:t>
            </a:r>
          </a:p>
        </p:txBody>
      </p:sp>
      <p:graphicFrame>
        <p:nvGraphicFramePr>
          <p:cNvPr id="6" name="Diagram 5">
            <a:extLst>
              <a:ext uri="{FF2B5EF4-FFF2-40B4-BE49-F238E27FC236}">
                <a16:creationId xmlns:a16="http://schemas.microsoft.com/office/drawing/2014/main" id="{5339F359-C8D0-536B-3090-FD1A14C976D4}"/>
              </a:ext>
            </a:extLst>
          </p:cNvPr>
          <p:cNvGraphicFramePr/>
          <p:nvPr>
            <p:extLst>
              <p:ext uri="{D42A27DB-BD31-4B8C-83A1-F6EECF244321}">
                <p14:modId xmlns:p14="http://schemas.microsoft.com/office/powerpoint/2010/main" val="3780360147"/>
              </p:ext>
            </p:extLst>
          </p:nvPr>
        </p:nvGraphicFramePr>
        <p:xfrm>
          <a:off x="611396" y="2897745"/>
          <a:ext cx="10971004" cy="29506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21137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71BC7-C952-4214-92B3-02C72623D182}"/>
              </a:ext>
            </a:extLst>
          </p:cNvPr>
          <p:cNvSpPr>
            <a:spLocks noGrp="1"/>
          </p:cNvSpPr>
          <p:nvPr>
            <p:ph type="title"/>
          </p:nvPr>
        </p:nvSpPr>
        <p:spPr>
          <a:xfrm>
            <a:off x="643345" y="1732208"/>
            <a:ext cx="6965531" cy="4079402"/>
          </a:xfrm>
        </p:spPr>
        <p:txBody>
          <a:bodyPr anchor="t">
            <a:noAutofit/>
          </a:bodyPr>
          <a:lstStyle/>
          <a:p>
            <a:pPr>
              <a:spcAft>
                <a:spcPts val="2400"/>
              </a:spcAft>
            </a:pPr>
            <a:r>
              <a:rPr lang="en-US" sz="2500" b="1" dirty="0">
                <a:solidFill>
                  <a:srgbClr val="71BF44"/>
                </a:solidFill>
                <a:latin typeface="Lato" panose="020F0502020204030203" pitchFamily="34" charset="0"/>
                <a:ea typeface="Roboto Condensed" panose="02000000000000000000" pitchFamily="2" charset="0"/>
              </a:rPr>
              <a:t>Incentivize </a:t>
            </a:r>
            <a:r>
              <a:rPr lang="en-US" sz="2500" b="1" dirty="0">
                <a:solidFill>
                  <a:srgbClr val="165D8B"/>
                </a:solidFill>
                <a:latin typeface="Lato" panose="020F0502020204030203" pitchFamily="34" charset="0"/>
                <a:ea typeface="Roboto Condensed" panose="02000000000000000000" pitchFamily="2" charset="0"/>
              </a:rPr>
              <a:t>the needed investments to help farmers adapt to planting rubber-producing crops. </a:t>
            </a:r>
            <a:br>
              <a:rPr lang="en-US" sz="2500" b="1" dirty="0">
                <a:solidFill>
                  <a:srgbClr val="165D8B"/>
                </a:solidFill>
                <a:latin typeface="Lato" panose="020F0502020204030203" pitchFamily="34" charset="0"/>
                <a:ea typeface="Roboto Condensed" panose="02000000000000000000" pitchFamily="2" charset="0"/>
              </a:rPr>
            </a:br>
            <a:br>
              <a:rPr lang="en-US" sz="2500" b="1" dirty="0">
                <a:solidFill>
                  <a:srgbClr val="165D8B"/>
                </a:solidFill>
                <a:latin typeface="Lato" panose="020F0502020204030203" pitchFamily="34" charset="0"/>
                <a:ea typeface="Roboto Condensed" panose="02000000000000000000" pitchFamily="2" charset="0"/>
              </a:rPr>
            </a:br>
            <a:r>
              <a:rPr lang="en-US" sz="2500" b="1" dirty="0">
                <a:solidFill>
                  <a:srgbClr val="71BF44"/>
                </a:solidFill>
                <a:latin typeface="Lato" panose="020F0502020204030203" pitchFamily="34" charset="0"/>
                <a:ea typeface="Roboto Condensed" panose="02000000000000000000" pitchFamily="2" charset="0"/>
              </a:rPr>
              <a:t>Scale </a:t>
            </a:r>
            <a:r>
              <a:rPr lang="en-US" sz="2500" b="1" dirty="0">
                <a:solidFill>
                  <a:srgbClr val="165D8B"/>
                </a:solidFill>
                <a:latin typeface="Lato" panose="020F0502020204030203" pitchFamily="34" charset="0"/>
                <a:ea typeface="Roboto Condensed" panose="02000000000000000000" pitchFamily="2" charset="0"/>
              </a:rPr>
              <a:t>commercial processing facilities to </a:t>
            </a:r>
            <a:br>
              <a:rPr lang="en-US" sz="2500" b="1" dirty="0">
                <a:solidFill>
                  <a:srgbClr val="165D8B"/>
                </a:solidFill>
                <a:latin typeface="Lato" panose="020F0502020204030203" pitchFamily="34" charset="0"/>
                <a:ea typeface="Roboto Condensed" panose="02000000000000000000" pitchFamily="2" charset="0"/>
              </a:rPr>
            </a:br>
            <a:r>
              <a:rPr lang="en-US" sz="2500" b="1" dirty="0">
                <a:solidFill>
                  <a:srgbClr val="165D8B"/>
                </a:solidFill>
                <a:latin typeface="Lato" panose="020F0502020204030203" pitchFamily="34" charset="0"/>
                <a:ea typeface="Roboto Condensed" panose="02000000000000000000" pitchFamily="2" charset="0"/>
              </a:rPr>
              <a:t>extract the rubber and co-products from the plants.</a:t>
            </a:r>
            <a:br>
              <a:rPr lang="en-US" sz="2500" b="1" dirty="0">
                <a:solidFill>
                  <a:srgbClr val="165D8B"/>
                </a:solidFill>
                <a:latin typeface="Lato" panose="020F0502020204030203" pitchFamily="34" charset="0"/>
                <a:ea typeface="Roboto Condensed" panose="02000000000000000000" pitchFamily="2" charset="0"/>
              </a:rPr>
            </a:br>
            <a:br>
              <a:rPr lang="en-US" sz="2500" b="1" dirty="0">
                <a:solidFill>
                  <a:srgbClr val="165D8B"/>
                </a:solidFill>
                <a:latin typeface="Lato" panose="020F0502020204030203" pitchFamily="34" charset="0"/>
                <a:ea typeface="Roboto Condensed" panose="02000000000000000000" pitchFamily="2" charset="0"/>
              </a:rPr>
            </a:br>
            <a:r>
              <a:rPr lang="en-US" sz="2500" b="1" dirty="0">
                <a:solidFill>
                  <a:srgbClr val="71BF44"/>
                </a:solidFill>
                <a:latin typeface="Lato" panose="020F0502020204030203" pitchFamily="34" charset="0"/>
                <a:ea typeface="Roboto Condensed" panose="02000000000000000000" pitchFamily="2" charset="0"/>
              </a:rPr>
              <a:t>Increase investment </a:t>
            </a:r>
            <a:r>
              <a:rPr lang="en-US" sz="2500" b="1" dirty="0">
                <a:solidFill>
                  <a:srgbClr val="165D8B"/>
                </a:solidFill>
                <a:latin typeface="Lato" panose="020F0502020204030203" pitchFamily="34" charset="0"/>
                <a:ea typeface="Roboto Condensed" panose="02000000000000000000" pitchFamily="2" charset="0"/>
              </a:rPr>
              <a:t>into public research of other domestic alternatives to Hevea natural rubbers.</a:t>
            </a:r>
            <a:br>
              <a:rPr lang="en-US" sz="2300" b="1" dirty="0">
                <a:solidFill>
                  <a:srgbClr val="165D8B"/>
                </a:solidFill>
                <a:latin typeface="Lato" panose="020F0502020204030203" pitchFamily="34" charset="0"/>
                <a:ea typeface="Roboto Condensed" panose="02000000000000000000" pitchFamily="2" charset="0"/>
              </a:rPr>
            </a:br>
            <a:endParaRPr lang="en-US" sz="2300" b="1" dirty="0">
              <a:solidFill>
                <a:srgbClr val="165D8B"/>
              </a:solidFill>
              <a:latin typeface="Lato" panose="020F0502020204030203" pitchFamily="34" charset="0"/>
              <a:ea typeface="Roboto Condensed" panose="02000000000000000000" pitchFamily="2" charset="0"/>
            </a:endParaRPr>
          </a:p>
        </p:txBody>
      </p:sp>
      <p:pic>
        <p:nvPicPr>
          <p:cNvPr id="8" name="Picture 7" descr="A picture containing logo&#10;&#10;Description automatically generated">
            <a:hlinkClick r:id="rId3"/>
            <a:extLst>
              <a:ext uri="{FF2B5EF4-FFF2-40B4-BE49-F238E27FC236}">
                <a16:creationId xmlns:a16="http://schemas.microsoft.com/office/drawing/2014/main" id="{8FD0D036-0630-4CA9-AC4B-A574C3F2FE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6134"/>
            <a:ext cx="1097280" cy="731520"/>
          </a:xfrm>
          <a:prstGeom prst="rect">
            <a:avLst/>
          </a:prstGeom>
        </p:spPr>
      </p:pic>
      <p:sp>
        <p:nvSpPr>
          <p:cNvPr id="11" name="TextBox 10">
            <a:extLst>
              <a:ext uri="{FF2B5EF4-FFF2-40B4-BE49-F238E27FC236}">
                <a16:creationId xmlns:a16="http://schemas.microsoft.com/office/drawing/2014/main" id="{5D3667A7-8775-4FE1-9613-83A50519AEAD}"/>
              </a:ext>
            </a:extLst>
          </p:cNvPr>
          <p:cNvSpPr txBox="1"/>
          <p:nvPr/>
        </p:nvSpPr>
        <p:spPr>
          <a:xfrm>
            <a:off x="494816" y="6204581"/>
            <a:ext cx="10009353" cy="276999"/>
          </a:xfrm>
          <a:prstGeom prst="rect">
            <a:avLst/>
          </a:prstGeom>
          <a:noFill/>
        </p:spPr>
        <p:txBody>
          <a:bodyPr wrap="square" lIns="91440" tIns="45720" rIns="91440" bIns="45720" rtlCol="0" anchor="t">
            <a:spAutoFit/>
          </a:bodyPr>
          <a:lstStyle/>
          <a:p>
            <a:r>
              <a:rPr lang="en-US" sz="1200" dirty="0">
                <a:latin typeface="Lato" panose="020F0502020204030203" pitchFamily="34" charset="0"/>
                <a:ea typeface="Lato"/>
                <a:cs typeface="Lato"/>
              </a:rPr>
              <a:t>Source: </a:t>
            </a:r>
            <a:r>
              <a:rPr lang="en-US" sz="1200" b="1" dirty="0">
                <a:solidFill>
                  <a:srgbClr val="165D8B"/>
                </a:solidFill>
                <a:latin typeface="Lato" panose="020F0502020204030203" pitchFamily="34" charset="0"/>
                <a:hlinkClick r:id="rId5">
                  <a:extLst>
                    <a:ext uri="{A12FA001-AC4F-418D-AE19-62706E023703}">
                      <ahyp:hlinkClr xmlns:ahyp="http://schemas.microsoft.com/office/drawing/2018/hyperlinkcolor" val="tx"/>
                    </a:ext>
                  </a:extLst>
                </a:hlinkClick>
              </a:rPr>
              <a:t>https://www.ustires.org/advocacy/sustainable-natural-rubber</a:t>
            </a:r>
            <a:r>
              <a:rPr lang="en-US" sz="1200" b="1" dirty="0">
                <a:solidFill>
                  <a:srgbClr val="165D8B"/>
                </a:solidFill>
                <a:latin typeface="Lato" panose="020F0502020204030203" pitchFamily="34" charset="0"/>
              </a:rPr>
              <a:t> </a:t>
            </a:r>
            <a:endParaRPr lang="en-US" sz="1200" dirty="0">
              <a:latin typeface="Lato" panose="020F0502020204030203" pitchFamily="34" charset="0"/>
              <a:ea typeface="Lato"/>
              <a:cs typeface="Lato"/>
            </a:endParaRPr>
          </a:p>
        </p:txBody>
      </p:sp>
      <p:sp>
        <p:nvSpPr>
          <p:cNvPr id="7" name="Title 1">
            <a:extLst>
              <a:ext uri="{FF2B5EF4-FFF2-40B4-BE49-F238E27FC236}">
                <a16:creationId xmlns:a16="http://schemas.microsoft.com/office/drawing/2014/main" id="{C4FA3B29-96AC-477A-A37A-14A85DD2F7FA}"/>
              </a:ext>
            </a:extLst>
          </p:cNvPr>
          <p:cNvSpPr txBox="1">
            <a:spLocks/>
          </p:cNvSpPr>
          <p:nvPr/>
        </p:nvSpPr>
        <p:spPr>
          <a:xfrm>
            <a:off x="512235" y="705718"/>
            <a:ext cx="10969208" cy="6628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165D8B"/>
                </a:solidFill>
                <a:latin typeface="Lato Light" panose="020F0302020204030203" pitchFamily="34" charset="0"/>
                <a:ea typeface="Roboto Condensed" panose="02000000000000000000" pitchFamily="2" charset="0"/>
              </a:rPr>
              <a:t>HOW TO DEVELOP A DOMESTIC SUPPLY</a:t>
            </a:r>
          </a:p>
        </p:txBody>
      </p:sp>
      <p:pic>
        <p:nvPicPr>
          <p:cNvPr id="4" name="Picture 3" descr="A picture containing outdoor, plant, rock&#10;&#10;Description automatically generated">
            <a:extLst>
              <a:ext uri="{FF2B5EF4-FFF2-40B4-BE49-F238E27FC236}">
                <a16:creationId xmlns:a16="http://schemas.microsoft.com/office/drawing/2014/main" id="{0163F192-F1D1-85FE-7C1D-FBC22BFABE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08876" y="2245773"/>
            <a:ext cx="3804438" cy="2460996"/>
          </a:xfrm>
          <a:prstGeom prst="rect">
            <a:avLst/>
          </a:prstGeom>
        </p:spPr>
      </p:pic>
      <p:sp>
        <p:nvSpPr>
          <p:cNvPr id="5" name="TextBox 4">
            <a:extLst>
              <a:ext uri="{FF2B5EF4-FFF2-40B4-BE49-F238E27FC236}">
                <a16:creationId xmlns:a16="http://schemas.microsoft.com/office/drawing/2014/main" id="{74A4B53F-E486-78C7-6053-11990C4D7B68}"/>
              </a:ext>
            </a:extLst>
          </p:cNvPr>
          <p:cNvSpPr txBox="1"/>
          <p:nvPr/>
        </p:nvSpPr>
        <p:spPr>
          <a:xfrm>
            <a:off x="8016016" y="4768206"/>
            <a:ext cx="2776573" cy="338554"/>
          </a:xfrm>
          <a:prstGeom prst="rect">
            <a:avLst/>
          </a:prstGeom>
          <a:noFill/>
        </p:spPr>
        <p:txBody>
          <a:bodyPr wrap="square" rtlCol="0">
            <a:spAutoFit/>
          </a:bodyPr>
          <a:lstStyle/>
          <a:p>
            <a:pPr algn="ctr"/>
            <a:r>
              <a:rPr lang="en-US" sz="800" b="1" i="1" dirty="0">
                <a:solidFill>
                  <a:srgbClr val="165D8B"/>
                </a:solidFill>
                <a:latin typeface="Lato" panose="020F0502020204030203" pitchFamily="34" charset="0"/>
                <a:ea typeface="Roboto Condensed" panose="02000000000000000000" pitchFamily="2" charset="0"/>
              </a:rPr>
              <a:t>Guayule  shrub</a:t>
            </a:r>
            <a:endParaRPr lang="en-US" sz="800" b="0" i="0" u="none" strike="noStrike" dirty="0">
              <a:solidFill>
                <a:srgbClr val="444444"/>
              </a:solidFill>
              <a:effectLst/>
              <a:latin typeface="Roboto" panose="02000000000000000000" pitchFamily="2" charset="0"/>
              <a:hlinkClick r:id="rId7"/>
            </a:endParaRPr>
          </a:p>
          <a:p>
            <a:pPr algn="ctr"/>
            <a:endParaRPr lang="en-US" sz="800" i="1" dirty="0"/>
          </a:p>
        </p:txBody>
      </p:sp>
    </p:spTree>
    <p:extLst>
      <p:ext uri="{BB962C8B-B14F-4D97-AF65-F5344CB8AC3E}">
        <p14:creationId xmlns:p14="http://schemas.microsoft.com/office/powerpoint/2010/main" val="584049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1BF4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1245-40B4-4330-A518-A389C8070D45}"/>
              </a:ext>
            </a:extLst>
          </p:cNvPr>
          <p:cNvSpPr>
            <a:spLocks noGrp="1"/>
          </p:cNvSpPr>
          <p:nvPr>
            <p:ph type="ctrTitle"/>
          </p:nvPr>
        </p:nvSpPr>
        <p:spPr>
          <a:xfrm>
            <a:off x="1257300" y="2580788"/>
            <a:ext cx="9677400" cy="1696423"/>
          </a:xfrm>
        </p:spPr>
        <p:txBody>
          <a:bodyPr>
            <a:normAutofit fontScale="90000"/>
          </a:bodyPr>
          <a:lstStyle/>
          <a:p>
            <a:r>
              <a:rPr lang="en-US" b="1" dirty="0">
                <a:solidFill>
                  <a:srgbClr val="0C324C"/>
                </a:solidFill>
                <a:latin typeface="Roboto Condensed" panose="02000000000000000000" pitchFamily="2" charset="0"/>
                <a:ea typeface="Roboto Condensed" panose="02000000000000000000" pitchFamily="2" charset="0"/>
              </a:rPr>
              <a:t>LEARN MORE ABOUT </a:t>
            </a:r>
            <a:r>
              <a:rPr lang="en-US" sz="6000" b="1" dirty="0">
                <a:solidFill>
                  <a:srgbClr val="0C324C"/>
                </a:solidFill>
                <a:latin typeface="Roboto Condensed" panose="02000000000000000000" pitchFamily="2" charset="0"/>
                <a:ea typeface="Roboto Condensed" panose="02000000000000000000" pitchFamily="2" charset="0"/>
              </a:rPr>
              <a:t>SUSTAINABLE NATURAL RUBBER </a:t>
            </a:r>
            <a:r>
              <a:rPr lang="en-US" b="1" dirty="0">
                <a:solidFill>
                  <a:srgbClr val="0C324C"/>
                </a:solidFill>
                <a:latin typeface="Roboto Condensed" panose="02000000000000000000" pitchFamily="2" charset="0"/>
                <a:ea typeface="Roboto Condensed" panose="02000000000000000000" pitchFamily="2" charset="0"/>
              </a:rPr>
              <a:t> </a:t>
            </a:r>
            <a:br>
              <a:rPr lang="en-US" b="1" dirty="0">
                <a:solidFill>
                  <a:srgbClr val="0C324C"/>
                </a:solidFill>
                <a:latin typeface="Roboto Condensed" panose="02000000000000000000" pitchFamily="2" charset="0"/>
                <a:ea typeface="Roboto Condensed" panose="02000000000000000000" pitchFamily="2" charset="0"/>
              </a:rPr>
            </a:br>
            <a:r>
              <a:rPr lang="en-US" b="1" dirty="0">
                <a:solidFill>
                  <a:srgbClr val="0C324C"/>
                </a:solidFill>
                <a:latin typeface="Roboto Condensed" panose="02000000000000000000" pitchFamily="2" charset="0"/>
                <a:ea typeface="Roboto Condensed" panose="02000000000000000000" pitchFamily="2" charset="0"/>
              </a:rPr>
              <a:t>ON </a:t>
            </a:r>
            <a:r>
              <a:rPr lang="en-US" b="1" dirty="0">
                <a:solidFill>
                  <a:srgbClr val="165D8B"/>
                </a:solidFill>
                <a:latin typeface="Roboto Condensed" panose="02000000000000000000" pitchFamily="2" charset="0"/>
                <a:ea typeface="Roboto Condensed" panose="02000000000000000000" pitchFamily="2" charset="0"/>
                <a:hlinkClick r:id="rId3">
                  <a:extLst>
                    <a:ext uri="{A12FA001-AC4F-418D-AE19-62706E023703}">
                      <ahyp:hlinkClr xmlns:ahyp="http://schemas.microsoft.com/office/drawing/2018/hyperlinkcolor" val="tx"/>
                    </a:ext>
                  </a:extLst>
                </a:hlinkClick>
              </a:rPr>
              <a:t>USTIRES.ORG</a:t>
            </a:r>
            <a:r>
              <a:rPr lang="en-US" b="1" dirty="0">
                <a:solidFill>
                  <a:srgbClr val="0C324C"/>
                </a:solidFill>
                <a:latin typeface="Roboto Condensed" panose="02000000000000000000" pitchFamily="2" charset="0"/>
                <a:ea typeface="Roboto Condensed" panose="02000000000000000000" pitchFamily="2" charset="0"/>
              </a:rPr>
              <a:t>.</a:t>
            </a:r>
          </a:p>
        </p:txBody>
      </p:sp>
      <p:pic>
        <p:nvPicPr>
          <p:cNvPr id="4" name="Picture 3" descr="Logo&#10;&#10;Description automatically generated">
            <a:hlinkClick r:id="rId3"/>
            <a:extLst>
              <a:ext uri="{FF2B5EF4-FFF2-40B4-BE49-F238E27FC236}">
                <a16:creationId xmlns:a16="http://schemas.microsoft.com/office/drawing/2014/main" id="{AE809CFA-4526-4030-A949-32AA876D3C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0" y="5910049"/>
            <a:ext cx="1097280" cy="731520"/>
          </a:xfrm>
          <a:prstGeom prst="rect">
            <a:avLst/>
          </a:prstGeom>
        </p:spPr>
      </p:pic>
    </p:spTree>
    <p:extLst>
      <p:ext uri="{BB962C8B-B14F-4D97-AF65-F5344CB8AC3E}">
        <p14:creationId xmlns:p14="http://schemas.microsoft.com/office/powerpoint/2010/main" val="27078555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ed9ea9-a4f6-4f50-a8b4-6159673778ab">
      <Terms xmlns="http://schemas.microsoft.com/office/infopath/2007/PartnerControls"/>
    </lcf76f155ced4ddcb4097134ff3c332f>
    <TaxCatchAll xmlns="e1f49705-6dbc-47fa-9655-b7f87fe256a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984FDC2333E7543B4CF9A03A93A73C2" ma:contentTypeVersion="18" ma:contentTypeDescription="Create a new document." ma:contentTypeScope="" ma:versionID="0fd7b5bf3fb1b1bfa632a1cb840db7cd">
  <xsd:schema xmlns:xsd="http://www.w3.org/2001/XMLSchema" xmlns:xs="http://www.w3.org/2001/XMLSchema" xmlns:p="http://schemas.microsoft.com/office/2006/metadata/properties" xmlns:ns2="4eed9ea9-a4f6-4f50-a8b4-6159673778ab" xmlns:ns3="e1f49705-6dbc-47fa-9655-b7f87fe256a9" targetNamespace="http://schemas.microsoft.com/office/2006/metadata/properties" ma:root="true" ma:fieldsID="a4d08f8a529a34227e76be43ec4cffc9" ns2:_="" ns3:_="">
    <xsd:import namespace="4eed9ea9-a4f6-4f50-a8b4-6159673778ab"/>
    <xsd:import namespace="e1f49705-6dbc-47fa-9655-b7f87fe256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9ea9-a4f6-4f50-a8b4-6159673778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e8b6bfc-903d-4ee0-a48d-406119e8798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f49705-6dbc-47fa-9655-b7f87fe256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e3658fb-ebc8-4b7b-80ef-ae4bae630489}" ma:internalName="TaxCatchAll" ma:showField="CatchAllData" ma:web="e1f49705-6dbc-47fa-9655-b7f87fe256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39CA67-EC2D-4FEE-846D-5DA4E41BB166}">
  <ds:schemaRefs>
    <ds:schemaRef ds:uri="http://schemas.microsoft.com/sharepoint/v3/contenttype/forms"/>
  </ds:schemaRefs>
</ds:datastoreItem>
</file>

<file path=customXml/itemProps2.xml><?xml version="1.0" encoding="utf-8"?>
<ds:datastoreItem xmlns:ds="http://schemas.openxmlformats.org/officeDocument/2006/customXml" ds:itemID="{5968081E-508F-4018-B267-2476EEEABD5B}">
  <ds:schemaRef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http://schemas.openxmlformats.org/package/2006/metadata/core-properties"/>
    <ds:schemaRef ds:uri="4eed9ea9-a4f6-4f50-a8b4-6159673778ab"/>
    <ds:schemaRef ds:uri="e1f49705-6dbc-47fa-9655-b7f87fe256a9"/>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E910E473-7A3E-4765-8163-181C3891E6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9ea9-a4f6-4f50-a8b4-6159673778ab"/>
    <ds:schemaRef ds:uri="e1f49705-6dbc-47fa-9655-b7f87fe256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535</TotalTime>
  <Words>424</Words>
  <Application>Microsoft Office PowerPoint</Application>
  <PresentationFormat>Widescreen</PresentationFormat>
  <Paragraphs>39</Paragraphs>
  <Slides>7</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Calibri</vt:lpstr>
      <vt:lpstr>Calibri Light</vt:lpstr>
      <vt:lpstr>Lato</vt:lpstr>
      <vt:lpstr>Lato Black</vt:lpstr>
      <vt:lpstr>Lato Light</vt:lpstr>
      <vt:lpstr>Roboto</vt:lpstr>
      <vt:lpstr>Roboto Condensed</vt:lpstr>
      <vt:lpstr>Office Theme</vt:lpstr>
      <vt:lpstr>FAST FACTS ABOUT… SUSTAINABLE NATURAL RUBBER</vt:lpstr>
      <vt:lpstr>Natural rubber is derived from the sap of certain plants, predominantly the Hevea Brasiliensis tree.    </vt:lpstr>
      <vt:lpstr>Natural rubber is critical to manufacturing safe and durable tires.</vt:lpstr>
      <vt:lpstr>Over 90% of current natural rubber supply originates in Southeast Asia.   The rubber tree is very susceptible to disease.    Loss of this supply chain from Asia would exacerbate supply chain issues in the U.S., affecting tire production and defense capabilities.  </vt:lpstr>
      <vt:lpstr>The two most promising natural rubber producing plants to use in developing a domestic supply of natural rubber are guayule and TKS (dandelion).</vt:lpstr>
      <vt:lpstr>Incentivize the needed investments to help farmers adapt to planting rubber-producing crops.   Scale commercial processing facilities to  extract the rubber and co-products from the plants.  Increase investment into public research of other domestic alternatives to Hevea natural rubbers. </vt:lpstr>
      <vt:lpstr>LEARN MORE ABOUT SUSTAINABLE NATURAL RUBBER   ON USTIRES.ORG.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Blake</dc:creator>
  <cp:lastModifiedBy>Kristin Lewnes</cp:lastModifiedBy>
  <cp:revision>7</cp:revision>
  <dcterms:created xsi:type="dcterms:W3CDTF">2021-09-10T13:56:55Z</dcterms:created>
  <dcterms:modified xsi:type="dcterms:W3CDTF">2025-10-22T19:05:07Z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0x0101009984FDC2333E7543B4CF9A03A93A73C2</vt:lpwstr>
  </property>
  <property fmtid="{D5CDD505-2E9C-101B-9397-08002B2CF9AE}" pid="3" name="MediaServiceImageTags">
    <vt:lpwstr/>
  </property>
</Properties>
</file>