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89" r:id="rId6"/>
    <p:sldId id="293" r:id="rId7"/>
    <p:sldId id="292" r:id="rId8"/>
    <p:sldId id="294" r:id="rId9"/>
    <p:sldId id="295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4248" userDrawn="1">
          <p15:clr>
            <a:srgbClr val="A4A3A4"/>
          </p15:clr>
        </p15:guide>
        <p15:guide id="6" orient="horz" pos="478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3960" userDrawn="1">
          <p15:clr>
            <a:srgbClr val="A4A3A4"/>
          </p15:clr>
        </p15:guide>
        <p15:guide id="9" orient="horz" pos="2260" userDrawn="1">
          <p15:clr>
            <a:srgbClr val="A4A3A4"/>
          </p15:clr>
        </p15:guide>
        <p15:guide id="10" pos="24" userDrawn="1">
          <p15:clr>
            <a:srgbClr val="A4A3A4"/>
          </p15:clr>
        </p15:guide>
        <p15:guide id="11" orient="horz" pos="2784" userDrawn="1">
          <p15:clr>
            <a:srgbClr val="A4A3A4"/>
          </p15:clr>
        </p15:guide>
        <p15:guide id="12" orient="horz" pos="11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5DAB8B-59E5-53FA-E828-4491CF645FD1}" name="Noelle McElrath-Hart" initials="NMH" userId="S::nmcelrath@cspfirm.com::aef0a262-11ae-43c1-b0fb-9b9013dfad31" providerId="AD"/>
  <p188:author id="{6B517BF7-4D6D-7659-656B-1C9916EA018E}" name="Jane Blake" initials="JWB" userId="Jane Blak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Blake" initials="JWB" lastIdx="2" clrIdx="0">
    <p:extLst>
      <p:ext uri="{19B8F6BF-5375-455C-9EA6-DF929625EA0E}">
        <p15:presenceInfo xmlns:p15="http://schemas.microsoft.com/office/powerpoint/2012/main" userId="Jane Blake" providerId="None"/>
      </p:ext>
    </p:extLst>
  </p:cmAuthor>
  <p:cmAuthor id="2" name="Noelle McElrath-Hart" initials="NMH" lastIdx="2" clrIdx="1">
    <p:extLst>
      <p:ext uri="{19B8F6BF-5375-455C-9EA6-DF929625EA0E}">
        <p15:presenceInfo xmlns:p15="http://schemas.microsoft.com/office/powerpoint/2012/main" userId="S::nmcelrath@cspfirm.com::aef0a262-11ae-43c1-b0fb-9b9013dfad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4"/>
    <a:srgbClr val="165D8B"/>
    <a:srgbClr val="4B8D40"/>
    <a:srgbClr val="0C324C"/>
    <a:srgbClr val="0F4061"/>
    <a:srgbClr val="092335"/>
    <a:srgbClr val="BD4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592"/>
  </p:normalViewPr>
  <p:slideViewPr>
    <p:cSldViewPr snapToGrid="0">
      <p:cViewPr varScale="1">
        <p:scale>
          <a:sx n="58" d="100"/>
          <a:sy n="58" d="100"/>
        </p:scale>
        <p:origin x="648" y="56"/>
      </p:cViewPr>
      <p:guideLst>
        <p:guide orient="horz" pos="768"/>
        <p:guide pos="4248"/>
        <p:guide orient="horz" pos="478"/>
        <p:guide pos="7296"/>
        <p:guide orient="horz" pos="3960"/>
        <p:guide orient="horz" pos="2260"/>
        <p:guide pos="24"/>
        <p:guide orient="horz" pos="2784"/>
        <p:guide orient="horz"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4151-E982-440D-96FB-63429CE1222B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6EF7-81EE-48A2-9A38-05FA69B2D8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1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0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9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1852A-4CD6-D6E8-5D4C-E62C73201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B97C8-77F2-B58B-D591-9BE62F195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CE436-7BB1-CFA6-98D5-63C9193C9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A8F63-75CE-4BBC-CF63-23AC99BC9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3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02FCD-8602-77D0-C993-C97125FA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294FA-04C8-D317-56B8-F4577B568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D30D1F-FD21-B8E2-F429-714E741F0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83C11-1230-C3D2-2BA3-FB6FB1994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6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CC939-0700-10D7-A2FB-D9DB3A1F0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6A187-8CE8-8852-BF6C-E05B93918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9FABD-125F-56D9-B287-C6D68EA89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DDF86-1DD1-9BBB-D5EC-7197CE282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2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4F7E5-8883-1ABD-7065-EBCF305D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AEB17-0359-8EB7-94BF-EE3119961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C06068-C906-2463-BCE1-2436EB356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2A7BC-6A78-C24B-98D3-32DD32228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8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66F6-418F-43F9-867A-44DDA217D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AAA14-1BC6-421C-8CAC-DDECA0863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AA0A-A9A8-4444-AC94-023144C6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5045-23F3-4F78-81A9-77FE5D2D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3830-8B3E-4841-81AA-31E70862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3A5B-A6EA-4DE9-A6AB-FE02D5E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FBAB-6074-4090-8468-64FA20CF2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E583-E9E9-45E2-B49A-7C77DACB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F99C-CCD4-4789-9104-A31D69ED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E963-B1A1-4008-915F-CAE2B764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2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0434D-DC49-4B8F-A51B-EAF165D40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B1EA2-A4CD-4C35-A591-C11F34B8A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40987-8CAE-4BFD-84A5-D14BAFFC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47D7-A0CE-4EA0-B028-37BCD511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80CA9-7D16-450D-BBA0-1B2B0F3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2254-9EF4-46B7-90B8-E4369BFF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1FDC-B4BF-4C0A-8806-B37B7FEC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4813-D44A-436F-B10F-47B38596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84A7-D584-485F-848A-11798C51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E7A3-DACE-4D18-85B6-BDEB0E19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0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D32C-02E2-4FE3-81E4-F01E30D3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97E25-04B2-46BE-B87F-5CC4D310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B329-E197-4352-8CA3-921AE5F4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2163-7272-4DB4-AAB5-4E52B327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842B-1B61-4EB8-B618-8F62FFA3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73D0-AC72-4481-8550-06ED9AEC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482A-4694-4203-BA97-EAA38F210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E7E97-8473-4F73-ABCA-216D39E6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99D63-CB4C-4283-BEB1-6EF462F1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7E5C6-DBE5-46A5-B13C-35A8CE05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05FD5-B5AC-40E7-9217-B2427E60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2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7C78-DBFD-444E-B915-B4E6888B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D5FD7-F364-4726-8CF2-7AE8B452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91132-8A36-44DF-8B5D-B414837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B0000-F41B-4F87-9B38-1859A3D39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66E9F-85F7-4317-AB2E-D36E63124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1371C-0930-4D06-ADE8-F7828BB5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0D5C6-9B1E-4CC6-9753-6F060308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D30E7-DB11-4DF0-AE87-272F1FA6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8E86-53B0-42D2-AC4B-F5986AB3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6CE98-D77C-4510-B796-3AE14EF4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4ABD4-2998-4C15-A73A-32C68486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931B6-06F1-47BB-B8AB-CA875DC7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E098E-EDA8-4E71-9E91-B1D098B2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FD9F1-3379-4D52-8126-F7BDD2A2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462B0-5379-435C-8D3F-C978980F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2392-3CD7-4A87-9DB7-20E12E53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4BC3-A285-4C09-AAD8-8B9C7D55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9404-92E9-4DAE-A4B4-A83E82A8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0944C-E1B6-4E81-9829-12783A24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3D42F-EF1B-4FC6-83F1-70956670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7A3F-9996-4A2E-818A-950926D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8D68-CD7C-454E-A807-562A5D76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888EE-D8AE-479A-8550-1DFB0374B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6E508-8B6C-405A-B8D6-BA9947E3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C36E7-0779-44A0-B71C-D833AF5D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9989D-94F0-4ACE-ADFA-6958D2E4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57B5F-A6F8-40C6-815F-302A6336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E5972-9A1B-4E6E-9803-884AFB8A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35473-FB39-4A87-A01D-6A961A48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5A64-34ED-4A49-AE7D-609E6F53F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62D7F-6AEE-4804-A1A3-65C4B29DD95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3BEC5-0FED-420E-A645-8684596E3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CB68-852D-4BCD-8BC3-781128394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ustires.org/resources/state-knowledge-report-tire-derived-aggregate-td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resources/state-knowledge-report-tire-derived-aggregate-t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www.ustires.org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www.ustires.org/resources/state-knowledge-report-tire-derived-aggregate-tda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resources/state-knowledge-report-tire-derived-aggregate-td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www.ustires.org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ustires.org/resources/state-knowledge-report-tire-derived-aggregate-tda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245-40B4-4330-A518-A389C807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385" y="2490465"/>
            <a:ext cx="9841230" cy="187707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FAST FACTS ABOUT…</a:t>
            </a:r>
            <a:br>
              <a:rPr lang="en-US" sz="7800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5800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TIRE DERIVED AGGREGATE (TDA)</a:t>
            </a:r>
          </a:p>
        </p:txBody>
      </p:sp>
      <p:pic>
        <p:nvPicPr>
          <p:cNvPr id="9" name="Picture 8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7423CFC-E6DF-4376-AF62-AF5BF3CC0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86" y="2055176"/>
            <a:ext cx="6362702" cy="3012123"/>
          </a:xfrm>
        </p:spPr>
        <p:txBody>
          <a:bodyPr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rgbClr val="165D8B"/>
                </a:solidFill>
                <a:latin typeface="Lato"/>
                <a:ea typeface="Roboto Condensed"/>
                <a:cs typeface="Lato"/>
              </a:rPr>
              <a:t>Tire derived aggregate (TDA) refers to shredded or chipped scrap tires </a:t>
            </a:r>
            <a:r>
              <a:rPr lang="en-US" sz="2800" b="1" dirty="0">
                <a:solidFill>
                  <a:srgbClr val="71BF44"/>
                </a:solidFill>
                <a:latin typeface="Lato"/>
                <a:ea typeface="Roboto Condensed"/>
                <a:cs typeface="Lato"/>
              </a:rPr>
              <a:t>repurposed as construction material. </a:t>
            </a:r>
            <a:br>
              <a:rPr lang="en-US" sz="2800" b="1" dirty="0">
                <a:solidFill>
                  <a:srgbClr val="71BF44"/>
                </a:solidFill>
                <a:latin typeface="Lato"/>
                <a:ea typeface="Roboto Condensed"/>
                <a:cs typeface="Lato"/>
              </a:rPr>
            </a:br>
            <a:br>
              <a:rPr lang="en-US" sz="2800" b="1" dirty="0">
                <a:solidFill>
                  <a:srgbClr val="71BF44"/>
                </a:solidFill>
                <a:latin typeface="Lato"/>
                <a:ea typeface="Roboto Condensed"/>
                <a:cs typeface="Lato"/>
              </a:rPr>
            </a:br>
            <a:r>
              <a:rPr lang="en-US" sz="2800" b="1" dirty="0">
                <a:solidFill>
                  <a:srgbClr val="165D8B"/>
                </a:solidFill>
                <a:latin typeface="Lato"/>
                <a:ea typeface="Roboto Condensed"/>
                <a:cs typeface="Lato"/>
              </a:rPr>
              <a:t>It is a resource-efficient alternative to traditional materials, often used as a </a:t>
            </a:r>
            <a:r>
              <a:rPr lang="en-US" sz="2800" b="1" dirty="0">
                <a:solidFill>
                  <a:srgbClr val="71BF44"/>
                </a:solidFill>
                <a:latin typeface="Lato"/>
                <a:ea typeface="Roboto Condensed"/>
                <a:cs typeface="Lato"/>
              </a:rPr>
              <a:t>cost-effective solution. </a:t>
            </a:r>
            <a:br>
              <a:rPr lang="en-US" sz="2800" b="1" dirty="0">
                <a:latin typeface="Lato" panose="020F0502020204030203" pitchFamily="34" charset="0"/>
                <a:ea typeface="Roboto Condensed" panose="02000000000000000000" pitchFamily="2" charset="0"/>
              </a:rPr>
            </a:br>
            <a:endParaRPr lang="en-US" sz="2800" b="1" dirty="0">
              <a:solidFill>
                <a:srgbClr val="71BF44"/>
              </a:solidFill>
              <a:latin typeface="Lato" panose="020F0502020204030203" pitchFamily="34" charset="0"/>
              <a:ea typeface="Roboto Condensed" panose="02000000000000000000" pitchFamily="2" charset="0"/>
              <a:cs typeface="Lato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204581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Knowledge Report on Tire Derived Aggregate (TDA)</a:t>
            </a:r>
            <a:endParaRPr lang="en-US" sz="1200" b="1" dirty="0">
              <a:solidFill>
                <a:srgbClr val="165D8B"/>
              </a:solidFill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9C3A67-7933-4770-9DFE-802E8B3F5B2C}"/>
              </a:ext>
            </a:extLst>
          </p:cNvPr>
          <p:cNvSpPr txBox="1">
            <a:spLocks/>
          </p:cNvSpPr>
          <p:nvPr/>
        </p:nvSpPr>
        <p:spPr>
          <a:xfrm>
            <a:off x="651510" y="653419"/>
            <a:ext cx="7966710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WHAT IS TDA?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48D055D-6B34-441C-A018-CC5E1B48AB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04" y="1621365"/>
            <a:ext cx="4038071" cy="36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33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226406-9660-BB0C-074A-311C478CE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4E4C-C4E0-A0F0-3657-820AB1A2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94" y="1592249"/>
            <a:ext cx="11011118" cy="1532030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TDA’s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lightweight, high-permeability and high-shear-strength properties </a:t>
            </a: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it well suited for drainage layers, embankments, retaining walls and vibration mitigation. </a:t>
            </a:r>
            <a:b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9264F-8076-51A7-5B2A-0E6D3A994C80}"/>
              </a:ext>
            </a:extLst>
          </p:cNvPr>
          <p:cNvSpPr txBox="1"/>
          <p:nvPr/>
        </p:nvSpPr>
        <p:spPr>
          <a:xfrm>
            <a:off x="494817" y="6204581"/>
            <a:ext cx="91190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Knowledge Report on Tire Derived Aggregate (TDA)</a:t>
            </a:r>
            <a:endParaRPr lang="en-US" sz="12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E3ABAB-DC66-EDF1-4AAC-3BCA13048006}"/>
              </a:ext>
            </a:extLst>
          </p:cNvPr>
          <p:cNvSpPr txBox="1">
            <a:spLocks/>
          </p:cNvSpPr>
          <p:nvPr/>
        </p:nvSpPr>
        <p:spPr>
          <a:xfrm>
            <a:off x="651509" y="653419"/>
            <a:ext cx="9145633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>
                <a:solidFill>
                  <a:schemeClr val="bg1"/>
                </a:solidFill>
                <a:latin typeface="Lato Light"/>
                <a:ea typeface="Roboto Condensed"/>
                <a:cs typeface="Lato Light"/>
              </a:rPr>
              <a:t>Diverse Applications </a:t>
            </a:r>
            <a:endParaRPr lang="en-US" cap="all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68B14-1113-765A-0016-BB76665BE996}"/>
              </a:ext>
            </a:extLst>
          </p:cNvPr>
          <p:cNvSpPr txBox="1"/>
          <p:nvPr/>
        </p:nvSpPr>
        <p:spPr>
          <a:xfrm>
            <a:off x="669294" y="3362726"/>
            <a:ext cx="508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properties allow engineers to </a:t>
            </a:r>
            <a:r>
              <a:rPr lang="en-US" sz="24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solve common geotechnical challenges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while reducing loads, improving drainage and enhancing long-term performance.</a:t>
            </a:r>
            <a:endParaRPr lang="en-US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F58E62-ABB0-27B0-1D4E-7CCD8486E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853" y="2945593"/>
            <a:ext cx="4706507" cy="3137671"/>
          </a:xfrm>
          <a:prstGeom prst="rect">
            <a:avLst/>
          </a:prstGeom>
          <a:effectLst>
            <a:softEdge rad="46340"/>
          </a:effectLst>
        </p:spPr>
      </p:pic>
      <p:pic>
        <p:nvPicPr>
          <p:cNvPr id="5" name="Picture 4" descr="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45EE9D2-F784-F3DE-EEA6-BC2A07E11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A38B4-70E0-BFCB-42EC-5011CA6F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426C-A0FE-ED34-9E84-E1044559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90451"/>
            <a:ext cx="6693243" cy="4125684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TDA provides a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beneficial use </a:t>
            </a:r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approximately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330 million end-of-life tires </a:t>
            </a:r>
            <a:r>
              <a:rPr lang="en-US" sz="28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generated annually in North America.</a:t>
            </a:r>
            <a:b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800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TDA offers a </a:t>
            </a:r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scalable, practical solution </a:t>
            </a:r>
            <a:r>
              <a:rPr lang="en-US" sz="2800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one of the largest and most persistent waste streams in North America.</a:t>
            </a:r>
            <a:b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800" b="1" dirty="0">
              <a:solidFill>
                <a:srgbClr val="71BF4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666157D-1C2B-7C51-6C04-E59686653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D7E70E-6C3E-BEA1-98D2-D879584E2414}"/>
              </a:ext>
            </a:extLst>
          </p:cNvPr>
          <p:cNvSpPr txBox="1"/>
          <p:nvPr/>
        </p:nvSpPr>
        <p:spPr>
          <a:xfrm>
            <a:off x="494817" y="6204581"/>
            <a:ext cx="91190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Lato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Knowledge Report on Tire Derived Aggregate (TDA)</a:t>
            </a:r>
            <a:endParaRPr lang="en-US" sz="1200" dirty="0">
              <a:latin typeface="Lato"/>
              <a:ea typeface="Lato"/>
              <a:cs typeface="Lato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73A8F2-EF42-D832-CB79-8FD56F16B574}"/>
              </a:ext>
            </a:extLst>
          </p:cNvPr>
          <p:cNvSpPr txBox="1">
            <a:spLocks/>
          </p:cNvSpPr>
          <p:nvPr/>
        </p:nvSpPr>
        <p:spPr>
          <a:xfrm>
            <a:off x="651509" y="653419"/>
            <a:ext cx="8962389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>
                <a:solidFill>
                  <a:srgbClr val="165D8B"/>
                </a:solidFill>
                <a:latin typeface="Lato Light"/>
                <a:ea typeface="Roboto Condensed"/>
                <a:cs typeface="Lato Light"/>
              </a:rPr>
              <a:t>Renewing Old Tires’ Purpose</a:t>
            </a:r>
            <a:endParaRPr lang="en-US" cap="all" dirty="0"/>
          </a:p>
        </p:txBody>
      </p:sp>
      <p:sp>
        <p:nvSpPr>
          <p:cNvPr id="6" name="AutoShape 4" descr="Generated image">
            <a:extLst>
              <a:ext uri="{FF2B5EF4-FFF2-40B4-BE49-F238E27FC236}">
                <a16:creationId xmlns:a16="http://schemas.microsoft.com/office/drawing/2014/main" id="{A74072D9-F5A5-DB19-F033-76FFD0130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717B7-67C8-64B7-B616-690CA0573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37" y="1627080"/>
            <a:ext cx="2895238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2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A56E6-43F2-0392-4927-975837F9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BE11-90E8-8CAF-3F53-0FB633AE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756" y="1741817"/>
            <a:ext cx="6388961" cy="3541383"/>
          </a:xfrm>
        </p:spPr>
        <p:txBody>
          <a:bodyPr anchor="ctr">
            <a:noAutofit/>
          </a:bodyPr>
          <a:lstStyle/>
          <a:p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TDA can be safely used in civil engineering projects </a:t>
            </a:r>
            <a:r>
              <a:rPr lang="en-US" sz="3200" b="1" dirty="0">
                <a:solidFill>
                  <a:srgbClr val="71BF44"/>
                </a:solidFill>
                <a:latin typeface="Lato" panose="020F0502020204030203" pitchFamily="34" charset="0"/>
              </a:rPr>
              <a:t>without posing risks to groundwater, aquatic life or human health.</a:t>
            </a: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+mj-lt"/>
                <a:cs typeface="+mj-lt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+mj-lt"/>
                <a:cs typeface="+mj-lt"/>
              </a:rPr>
            </a:b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+mj-lt"/>
                <a:cs typeface="+mj-lt"/>
              </a:rPr>
            </a:br>
            <a:br>
              <a:rPr lang="en-US" sz="2800" dirty="0">
                <a:solidFill>
                  <a:schemeClr val="bg1"/>
                </a:solidFill>
                <a:latin typeface="Lato" panose="020F0502020204030203" pitchFamily="34" charset="0"/>
              </a:rPr>
            </a:br>
            <a:endParaRPr lang="en-US" sz="2800" dirty="0">
              <a:solidFill>
                <a:schemeClr val="bg1"/>
              </a:solidFill>
              <a:latin typeface="Lato" panose="020F0502020204030203" pitchFamily="34" charset="0"/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F52BC-C104-4D28-23A9-123DA50D9804}"/>
              </a:ext>
            </a:extLst>
          </p:cNvPr>
          <p:cNvSpPr txBox="1"/>
          <p:nvPr/>
        </p:nvSpPr>
        <p:spPr>
          <a:xfrm>
            <a:off x="494817" y="6204581"/>
            <a:ext cx="91190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Knowledge Report on Tire Derived Aggregate (TDA)</a:t>
            </a:r>
            <a:endParaRPr lang="en-US" sz="12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EED9D8-4152-9108-0AD7-426D2945BEA2}"/>
              </a:ext>
            </a:extLst>
          </p:cNvPr>
          <p:cNvSpPr txBox="1">
            <a:spLocks/>
          </p:cNvSpPr>
          <p:nvPr/>
        </p:nvSpPr>
        <p:spPr>
          <a:xfrm>
            <a:off x="494817" y="653419"/>
            <a:ext cx="10554183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>
                <a:solidFill>
                  <a:schemeClr val="bg1"/>
                </a:solidFill>
                <a:latin typeface="Lato Light"/>
                <a:ea typeface="Roboto Condensed"/>
                <a:cs typeface="Lato Light"/>
              </a:rPr>
              <a:t>SAFETY FIELD-TESTED &amp; VERIFIED</a:t>
            </a:r>
            <a:endParaRPr lang="en-US" cap="all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63319-9570-7380-A82B-749F0AC0A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17" y="2027921"/>
            <a:ext cx="4203236" cy="2802157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satMod val="103000"/>
                  <a:lumMod val="102000"/>
                  <a:tint val="94000"/>
                </a:schemeClr>
              </a:gs>
              <a:gs pos="52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effectLst>
            <a:softEdge rad="21880"/>
          </a:effectLst>
        </p:spPr>
      </p:pic>
      <p:pic>
        <p:nvPicPr>
          <p:cNvPr id="3" name="Picture 2" descr="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AEE461A5-BF7C-AAF9-735B-5007C51C5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8B4D0-A2DF-8733-861B-F7D87358D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8C01-7463-9E28-180B-F09A7740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646135"/>
            <a:ext cx="5682615" cy="538265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Benefits:</a:t>
            </a:r>
            <a:b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75E4884-77F2-2ECE-519F-50BD43808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35A83E-D188-BF02-F3C6-2CB116FEC628}"/>
              </a:ext>
            </a:extLst>
          </p:cNvPr>
          <p:cNvSpPr txBox="1"/>
          <p:nvPr/>
        </p:nvSpPr>
        <p:spPr>
          <a:xfrm>
            <a:off x="494817" y="6255381"/>
            <a:ext cx="91190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Lato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Knowledge Report on Tire Derived Aggregate (TDA)</a:t>
            </a:r>
            <a:endParaRPr lang="en-US" sz="1200" dirty="0">
              <a:latin typeface="Lato"/>
              <a:ea typeface="Lato"/>
              <a:cs typeface="Lato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C970777-7C8E-3732-2E42-C12C9EF9FBC6}"/>
              </a:ext>
            </a:extLst>
          </p:cNvPr>
          <p:cNvSpPr txBox="1">
            <a:spLocks/>
          </p:cNvSpPr>
          <p:nvPr/>
        </p:nvSpPr>
        <p:spPr>
          <a:xfrm>
            <a:off x="651510" y="653419"/>
            <a:ext cx="10229850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>
                <a:solidFill>
                  <a:srgbClr val="165D8B"/>
                </a:solidFill>
                <a:latin typeface="Lato Light"/>
                <a:ea typeface="Roboto Condensed"/>
                <a:cs typeface="Lato Light"/>
              </a:rPr>
              <a:t>TDA DRIVES CIRCULAR Economy</a:t>
            </a:r>
            <a:endParaRPr lang="en-US" cap="all" dirty="0"/>
          </a:p>
        </p:txBody>
      </p:sp>
      <p:pic>
        <p:nvPicPr>
          <p:cNvPr id="4" name="Picture 3" descr="A diagram of circular economy&#10;&#10;AI-generated content may be incorrect.">
            <a:extLst>
              <a:ext uri="{FF2B5EF4-FFF2-40B4-BE49-F238E27FC236}">
                <a16:creationId xmlns:a16="http://schemas.microsoft.com/office/drawing/2014/main" id="{30609EB2-1DB1-1E1D-EAA3-4F4B7F78C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/>
          <a:stretch>
            <a:fillRect/>
          </a:stretch>
        </p:blipFill>
        <p:spPr>
          <a:xfrm>
            <a:off x="6334124" y="1646137"/>
            <a:ext cx="5206365" cy="4021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477CA1-75C7-2E59-E2C7-4C5C13057EFA}"/>
              </a:ext>
            </a:extLst>
          </p:cNvPr>
          <p:cNvSpPr txBox="1"/>
          <p:nvPr/>
        </p:nvSpPr>
        <p:spPr>
          <a:xfrm>
            <a:off x="651506" y="2088237"/>
            <a:ext cx="568261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Supports circular-economy construction practices</a:t>
            </a:r>
            <a:endParaRPr lang="en-US" sz="2400" dirty="0"/>
          </a:p>
          <a:p>
            <a:endParaRPr lang="en-US" sz="500" b="1" dirty="0">
              <a:solidFill>
                <a:srgbClr val="165D8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Reduces reliance on virgin aggregates</a:t>
            </a:r>
          </a:p>
          <a:p>
            <a:endParaRPr lang="en-US" sz="500" b="1" dirty="0">
              <a:solidFill>
                <a:srgbClr val="165D8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Lowers greenhouse gas emissions </a:t>
            </a:r>
          </a:p>
          <a:p>
            <a:endParaRPr lang="en-US" sz="500" b="1" dirty="0">
              <a:solidFill>
                <a:srgbClr val="165D8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33DA2D-53CC-9428-DA1B-40C499B5170F}"/>
              </a:ext>
            </a:extLst>
          </p:cNvPr>
          <p:cNvSpPr txBox="1">
            <a:spLocks/>
          </p:cNvSpPr>
          <p:nvPr/>
        </p:nvSpPr>
        <p:spPr>
          <a:xfrm>
            <a:off x="651508" y="3886298"/>
            <a:ext cx="5682615" cy="538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 &amp; Industry Impact:</a:t>
            </a:r>
            <a:br>
              <a:rPr lang="en-US" sz="2800" b="1" dirty="0">
                <a:solidFill>
                  <a:srgbClr val="71BF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35A42-01A0-833A-6E76-E3F1286D1A03}"/>
              </a:ext>
            </a:extLst>
          </p:cNvPr>
          <p:cNvSpPr txBox="1"/>
          <p:nvPr/>
        </p:nvSpPr>
        <p:spPr>
          <a:xfrm>
            <a:off x="651509" y="4373797"/>
            <a:ext cx="56826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Boosts project efficiency and resource use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500" b="1" dirty="0">
              <a:solidFill>
                <a:srgbClr val="165D8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Strengthens market competitiveness</a:t>
            </a:r>
          </a:p>
          <a:p>
            <a:endParaRPr lang="en-US" sz="500" b="1" dirty="0">
              <a:solidFill>
                <a:srgbClr val="165D8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65D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Advances sustainability goals  </a:t>
            </a:r>
          </a:p>
        </p:txBody>
      </p:sp>
    </p:spTree>
    <p:extLst>
      <p:ext uri="{BB962C8B-B14F-4D97-AF65-F5344CB8AC3E}">
        <p14:creationId xmlns:p14="http://schemas.microsoft.com/office/powerpoint/2010/main" val="377870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245-40B4-4330-A518-A389C807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0788"/>
            <a:ext cx="9144000" cy="16964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LEARN MORE ABOUT TDA </a:t>
            </a:r>
            <a:b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ON </a:t>
            </a: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USTIRES.ORG</a:t>
            </a: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pic>
        <p:nvPicPr>
          <p:cNvPr id="4" name="Picture 3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E809CFA-4526-4030-A949-32AA876D3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ed9ea9-a4f6-4f50-a8b4-6159673778ab">
      <Terms xmlns="http://schemas.microsoft.com/office/infopath/2007/PartnerControls"/>
    </lcf76f155ced4ddcb4097134ff3c332f>
    <TaxCatchAll xmlns="e1f49705-6dbc-47fa-9655-b7f87fe256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FDC2333E7543B4CF9A03A93A73C2" ma:contentTypeVersion="18" ma:contentTypeDescription="Create a new document." ma:contentTypeScope="" ma:versionID="41f1fb020f32e2d9b225a3407c3570d4">
  <xsd:schema xmlns:xsd="http://www.w3.org/2001/XMLSchema" xmlns:xs="http://www.w3.org/2001/XMLSchema" xmlns:p="http://schemas.microsoft.com/office/2006/metadata/properties" xmlns:ns2="4eed9ea9-a4f6-4f50-a8b4-6159673778ab" xmlns:ns3="e1f49705-6dbc-47fa-9655-b7f87fe256a9" targetNamespace="http://schemas.microsoft.com/office/2006/metadata/properties" ma:root="true" ma:fieldsID="2158bf63cdbce24c6c6c0f93150dcafa" ns2:_="" ns3:_="">
    <xsd:import namespace="4eed9ea9-a4f6-4f50-a8b4-6159673778ab"/>
    <xsd:import namespace="e1f49705-6dbc-47fa-9655-b7f87fe256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d9ea9-a4f6-4f50-a8b4-615967377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e8b6bfc-903d-4ee0-a48d-406119e879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49705-6dbc-47fa-9655-b7f87fe256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3658fb-ebc8-4b7b-80ef-ae4bae630489}" ma:internalName="TaxCatchAll" ma:showField="CatchAllData" ma:web="e1f49705-6dbc-47fa-9655-b7f87fe256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8081E-508F-4018-B267-2476EEEABD5B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e1f49705-6dbc-47fa-9655-b7f87fe256a9"/>
    <ds:schemaRef ds:uri="http://purl.org/dc/dcmitype/"/>
    <ds:schemaRef ds:uri="http://schemas.microsoft.com/office/infopath/2007/PartnerControls"/>
    <ds:schemaRef ds:uri="4eed9ea9-a4f6-4f50-a8b4-6159673778a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39CA67-EC2D-4FEE-846D-5DA4E41BB1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A6868-62B1-47A9-AEA8-FC3A1043E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d9ea9-a4f6-4f50-a8b4-6159673778ab"/>
    <ds:schemaRef ds:uri="e1f49705-6dbc-47fa-9655-b7f87fe25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307</Words>
  <Application>Microsoft Office PowerPoint</Application>
  <PresentationFormat>Widescreen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Light</vt:lpstr>
      <vt:lpstr>Roboto Condensed</vt:lpstr>
      <vt:lpstr>Wingdings</vt:lpstr>
      <vt:lpstr>Office Theme</vt:lpstr>
      <vt:lpstr>FAST FACTS ABOUT… TIRE DERIVED AGGREGATE (TDA)</vt:lpstr>
      <vt:lpstr>Tire derived aggregate (TDA) refers to shredded or chipped scrap tires repurposed as construction material.   It is a resource-efficient alternative to traditional materials, often used as a cost-effective solution.  </vt:lpstr>
      <vt:lpstr>TDA’s lightweight, high-permeability and high-shear-strength properties make it well suited for drainage layers, embankments, retaining walls and vibration mitigation.      </vt:lpstr>
      <vt:lpstr>TDA provides a beneficial use for approximately 330 million end-of-life tires generated annually in North America.   TDA offers a scalable, practical solution to one of the largest and most persistent waste streams in North America.    </vt:lpstr>
      <vt:lpstr>    TDA can be safely used in civil engineering projects without posing risks to groundwater, aquatic life or human health.     </vt:lpstr>
      <vt:lpstr>Key Benefits: </vt:lpstr>
      <vt:lpstr>LEARN MORE ABOUT TDA  ON USTIRES.ORG.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Blake</dc:creator>
  <cp:lastModifiedBy>Roland Buaben</cp:lastModifiedBy>
  <cp:revision>92</cp:revision>
  <dcterms:created xsi:type="dcterms:W3CDTF">2021-09-10T13:56:55Z</dcterms:created>
  <dcterms:modified xsi:type="dcterms:W3CDTF">2026-04-21T18:51:16Z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0x0101009984FDC2333E7543B4CF9A03A93A73C2</vt:lpwstr>
  </property>
  <property fmtid="{D5CDD505-2E9C-101B-9397-08002B2CF9AE}" pid="3" name="MediaServiceImageTags">
    <vt:lpwstr/>
  </property>
</Properties>
</file>