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4" r:id="rId5"/>
    <p:sldId id="291" r:id="rId6"/>
    <p:sldId id="289" r:id="rId7"/>
    <p:sldId id="290" r:id="rId8"/>
    <p:sldId id="292" r:id="rId9"/>
    <p:sldId id="2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8" userDrawn="1">
          <p15:clr>
            <a:srgbClr val="A4A3A4"/>
          </p15:clr>
        </p15:guide>
        <p15:guide id="2" pos="4248" userDrawn="1">
          <p15:clr>
            <a:srgbClr val="A4A3A4"/>
          </p15:clr>
        </p15:guide>
        <p15:guide id="6" orient="horz" pos="478" userDrawn="1">
          <p15:clr>
            <a:srgbClr val="A4A3A4"/>
          </p15:clr>
        </p15:guide>
        <p15:guide id="7" pos="7296" userDrawn="1">
          <p15:clr>
            <a:srgbClr val="A4A3A4"/>
          </p15:clr>
        </p15:guide>
        <p15:guide id="8" orient="horz" pos="3960" userDrawn="1">
          <p15:clr>
            <a:srgbClr val="A4A3A4"/>
          </p15:clr>
        </p15:guide>
        <p15:guide id="9" orient="horz" pos="2160" userDrawn="1">
          <p15:clr>
            <a:srgbClr val="A4A3A4"/>
          </p15:clr>
        </p15:guide>
        <p15:guide id="10" pos="24" userDrawn="1">
          <p15:clr>
            <a:srgbClr val="A4A3A4"/>
          </p15:clr>
        </p15:guide>
        <p15:guide id="11" orient="horz" pos="2784" userDrawn="1">
          <p15:clr>
            <a:srgbClr val="A4A3A4"/>
          </p15:clr>
        </p15:guide>
        <p15:guide id="12" orient="horz" pos="110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25DAB8B-59E5-53FA-E828-4491CF645FD1}" name="Noelle McElrath-Hart" initials="NMH" userId="S::nmcelrath@cspfirm.com::aef0a262-11ae-43c1-b0fb-9b9013dfad31" providerId="AD"/>
  <p188:author id="{302D3FD4-F3D9-93A8-D169-9CB250142134}" name="Nicholas Scoufaras" initials="NS" userId="S::nscoufaras@ustires.org::fb88a6e7-4a09-48c3-b274-7986a31a829c" providerId="AD"/>
  <p188:author id="{25F548E0-5629-4CB1-1A39-B4DC2FE0B319}" name="Kristin Lewnes" initials="KL" userId="S::klewnes@cspfirm.com::360764ee-acf9-4fa7-82d2-d4eb9eff220a" providerId="AD"/>
  <p188:author id="{6B517BF7-4D6D-7659-656B-1C9916EA018E}" name="Jane Blake" initials="JWB" userId="Jane Blake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e Blake" initials="JWB" lastIdx="2" clrIdx="0">
    <p:extLst>
      <p:ext uri="{19B8F6BF-5375-455C-9EA6-DF929625EA0E}">
        <p15:presenceInfo xmlns:p15="http://schemas.microsoft.com/office/powerpoint/2012/main" userId="Jane Blake" providerId="None"/>
      </p:ext>
    </p:extLst>
  </p:cmAuthor>
  <p:cmAuthor id="2" name="Noelle McElrath-Hart" initials="NMH" lastIdx="2" clrIdx="1">
    <p:extLst>
      <p:ext uri="{19B8F6BF-5375-455C-9EA6-DF929625EA0E}">
        <p15:presenceInfo xmlns:p15="http://schemas.microsoft.com/office/powerpoint/2012/main" userId="S::nmcelrath@cspfirm.com::aef0a262-11ae-43c1-b0fb-9b9013dfad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5D8B"/>
    <a:srgbClr val="0C324C"/>
    <a:srgbClr val="71BF44"/>
    <a:srgbClr val="BD4A27"/>
    <a:srgbClr val="0F4061"/>
    <a:srgbClr val="092335"/>
    <a:srgbClr val="4B8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0697FD-87C8-49EA-A75F-E324258AE5A8}" v="6" dt="2026-03-17T19:10:11.9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4" y="1656"/>
      </p:cViewPr>
      <p:guideLst>
        <p:guide orient="horz" pos="768"/>
        <p:guide pos="4248"/>
        <p:guide orient="horz" pos="478"/>
        <p:guide pos="7296"/>
        <p:guide orient="horz" pos="3960"/>
        <p:guide orient="horz" pos="2160"/>
        <p:guide pos="24"/>
        <p:guide orient="horz" pos="2784"/>
        <p:guide orient="horz" pos="11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 Lewnes" userId="360764ee-acf9-4fa7-82d2-d4eb9eff220a" providerId="ADAL" clId="{C316AB05-3A94-4606-8C9D-5B943B775D1C}"/>
    <pc:docChg chg="undo custSel modSld">
      <pc:chgData name="Kristin Lewnes" userId="360764ee-acf9-4fa7-82d2-d4eb9eff220a" providerId="ADAL" clId="{C316AB05-3A94-4606-8C9D-5B943B775D1C}" dt="2026-03-17T19:13:08.836" v="240" actId="20577"/>
      <pc:docMkLst>
        <pc:docMk/>
      </pc:docMkLst>
      <pc:sldChg chg="modSp mod">
        <pc:chgData name="Kristin Lewnes" userId="360764ee-acf9-4fa7-82d2-d4eb9eff220a" providerId="ADAL" clId="{C316AB05-3A94-4606-8C9D-5B943B775D1C}" dt="2026-02-20T17:27:34.965" v="4" actId="207"/>
        <pc:sldMkLst>
          <pc:docMk/>
          <pc:sldMk cId="2707855530" sldId="288"/>
        </pc:sldMkLst>
        <pc:spChg chg="mod">
          <ac:chgData name="Kristin Lewnes" userId="360764ee-acf9-4fa7-82d2-d4eb9eff220a" providerId="ADAL" clId="{C316AB05-3A94-4606-8C9D-5B943B775D1C}" dt="2026-02-20T17:27:34.965" v="4" actId="207"/>
          <ac:spMkLst>
            <pc:docMk/>
            <pc:sldMk cId="2707855530" sldId="288"/>
            <ac:spMk id="2" creationId="{9D901245-40B4-4330-A518-A389C8070D45}"/>
          </ac:spMkLst>
        </pc:spChg>
      </pc:sldChg>
      <pc:sldChg chg="modSp mod">
        <pc:chgData name="Kristin Lewnes" userId="360764ee-acf9-4fa7-82d2-d4eb9eff220a" providerId="ADAL" clId="{C316AB05-3A94-4606-8C9D-5B943B775D1C}" dt="2026-03-17T19:12:03.435" v="178" actId="20577"/>
        <pc:sldMkLst>
          <pc:docMk/>
          <pc:sldMk cId="584049740" sldId="289"/>
        </pc:sldMkLst>
        <pc:spChg chg="mod">
          <ac:chgData name="Kristin Lewnes" userId="360764ee-acf9-4fa7-82d2-d4eb9eff220a" providerId="ADAL" clId="{C316AB05-3A94-4606-8C9D-5B943B775D1C}" dt="2026-03-17T19:12:03.435" v="178" actId="20577"/>
          <ac:spMkLst>
            <pc:docMk/>
            <pc:sldMk cId="584049740" sldId="289"/>
            <ac:spMk id="2" creationId="{0CA71BC7-C952-4214-92B3-02C72623D182}"/>
          </ac:spMkLst>
        </pc:spChg>
        <pc:spChg chg="mod">
          <ac:chgData name="Kristin Lewnes" userId="360764ee-acf9-4fa7-82d2-d4eb9eff220a" providerId="ADAL" clId="{C316AB05-3A94-4606-8C9D-5B943B775D1C}" dt="2026-03-17T19:11:33.885" v="157" actId="20577"/>
          <ac:spMkLst>
            <pc:docMk/>
            <pc:sldMk cId="584049740" sldId="289"/>
            <ac:spMk id="7" creationId="{C4FA3B29-96AC-477A-A37A-14A85DD2F7FA}"/>
          </ac:spMkLst>
        </pc:spChg>
        <pc:spChg chg="mod">
          <ac:chgData name="Kristin Lewnes" userId="360764ee-acf9-4fa7-82d2-d4eb9eff220a" providerId="ADAL" clId="{C316AB05-3A94-4606-8C9D-5B943B775D1C}" dt="2026-03-17T19:10:04.846" v="96"/>
          <ac:spMkLst>
            <pc:docMk/>
            <pc:sldMk cId="584049740" sldId="289"/>
            <ac:spMk id="11" creationId="{5D3667A7-8775-4FE1-9613-83A50519AEAD}"/>
          </ac:spMkLst>
        </pc:spChg>
      </pc:sldChg>
      <pc:sldChg chg="modSp mod">
        <pc:chgData name="Kristin Lewnes" userId="360764ee-acf9-4fa7-82d2-d4eb9eff220a" providerId="ADAL" clId="{C316AB05-3A94-4606-8C9D-5B943B775D1C}" dt="2026-03-17T19:12:39.968" v="212" actId="20577"/>
        <pc:sldMkLst>
          <pc:docMk/>
          <pc:sldMk cId="968534308" sldId="290"/>
        </pc:sldMkLst>
        <pc:spChg chg="mod">
          <ac:chgData name="Kristin Lewnes" userId="360764ee-acf9-4fa7-82d2-d4eb9eff220a" providerId="ADAL" clId="{C316AB05-3A94-4606-8C9D-5B943B775D1C}" dt="2026-03-17T19:12:39.968" v="212" actId="20577"/>
          <ac:spMkLst>
            <pc:docMk/>
            <pc:sldMk cId="968534308" sldId="290"/>
            <ac:spMk id="2" creationId="{0CA71BC7-C952-4214-92B3-02C72623D182}"/>
          </ac:spMkLst>
        </pc:spChg>
        <pc:spChg chg="mod">
          <ac:chgData name="Kristin Lewnes" userId="360764ee-acf9-4fa7-82d2-d4eb9eff220a" providerId="ADAL" clId="{C316AB05-3A94-4606-8C9D-5B943B775D1C}" dt="2026-03-17T19:12:21.926" v="190" actId="20577"/>
          <ac:spMkLst>
            <pc:docMk/>
            <pc:sldMk cId="968534308" sldId="290"/>
            <ac:spMk id="7" creationId="{C4FA3B29-96AC-477A-A37A-14A85DD2F7FA}"/>
          </ac:spMkLst>
        </pc:spChg>
        <pc:spChg chg="mod">
          <ac:chgData name="Kristin Lewnes" userId="360764ee-acf9-4fa7-82d2-d4eb9eff220a" providerId="ADAL" clId="{C316AB05-3A94-4606-8C9D-5B943B775D1C}" dt="2026-03-17T19:10:08.274" v="97"/>
          <ac:spMkLst>
            <pc:docMk/>
            <pc:sldMk cId="968534308" sldId="290"/>
            <ac:spMk id="11" creationId="{5D3667A7-8775-4FE1-9613-83A50519AEAD}"/>
          </ac:spMkLst>
        </pc:spChg>
      </pc:sldChg>
      <pc:sldChg chg="modSp mod">
        <pc:chgData name="Kristin Lewnes" userId="360764ee-acf9-4fa7-82d2-d4eb9eff220a" providerId="ADAL" clId="{C316AB05-3A94-4606-8C9D-5B943B775D1C}" dt="2026-03-17T19:11:14.763" v="138" actId="20577"/>
        <pc:sldMkLst>
          <pc:docMk/>
          <pc:sldMk cId="1439517666" sldId="291"/>
        </pc:sldMkLst>
        <pc:spChg chg="mod">
          <ac:chgData name="Kristin Lewnes" userId="360764ee-acf9-4fa7-82d2-d4eb9eff220a" providerId="ADAL" clId="{C316AB05-3A94-4606-8C9D-5B943B775D1C}" dt="2026-03-17T19:11:14.763" v="138" actId="20577"/>
          <ac:spMkLst>
            <pc:docMk/>
            <pc:sldMk cId="1439517666" sldId="291"/>
            <ac:spMk id="2" creationId="{0CA71BC7-C952-4214-92B3-02C72623D182}"/>
          </ac:spMkLst>
        </pc:spChg>
        <pc:spChg chg="mod">
          <ac:chgData name="Kristin Lewnes" userId="360764ee-acf9-4fa7-82d2-d4eb9eff220a" providerId="ADAL" clId="{C316AB05-3A94-4606-8C9D-5B943B775D1C}" dt="2026-03-17T19:10:38.434" v="113" actId="20577"/>
          <ac:spMkLst>
            <pc:docMk/>
            <pc:sldMk cId="1439517666" sldId="291"/>
            <ac:spMk id="7" creationId="{C4FA3B29-96AC-477A-A37A-14A85DD2F7FA}"/>
          </ac:spMkLst>
        </pc:spChg>
        <pc:spChg chg="mod">
          <ac:chgData name="Kristin Lewnes" userId="360764ee-acf9-4fa7-82d2-d4eb9eff220a" providerId="ADAL" clId="{C316AB05-3A94-4606-8C9D-5B943B775D1C}" dt="2026-03-17T19:09:57.790" v="95" actId="207"/>
          <ac:spMkLst>
            <pc:docMk/>
            <pc:sldMk cId="1439517666" sldId="291"/>
            <ac:spMk id="11" creationId="{5D3667A7-8775-4FE1-9613-83A50519AEAD}"/>
          </ac:spMkLst>
        </pc:spChg>
      </pc:sldChg>
      <pc:sldChg chg="modSp mod">
        <pc:chgData name="Kristin Lewnes" userId="360764ee-acf9-4fa7-82d2-d4eb9eff220a" providerId="ADAL" clId="{C316AB05-3A94-4606-8C9D-5B943B775D1C}" dt="2026-03-17T19:13:08.836" v="240" actId="20577"/>
        <pc:sldMkLst>
          <pc:docMk/>
          <pc:sldMk cId="2867554160" sldId="292"/>
        </pc:sldMkLst>
        <pc:spChg chg="mod">
          <ac:chgData name="Kristin Lewnes" userId="360764ee-acf9-4fa7-82d2-d4eb9eff220a" providerId="ADAL" clId="{C316AB05-3A94-4606-8C9D-5B943B775D1C}" dt="2026-03-17T19:13:08.836" v="240" actId="20577"/>
          <ac:spMkLst>
            <pc:docMk/>
            <pc:sldMk cId="2867554160" sldId="292"/>
            <ac:spMk id="2" creationId="{0CA71BC7-C952-4214-92B3-02C72623D182}"/>
          </ac:spMkLst>
        </pc:spChg>
        <pc:spChg chg="mod">
          <ac:chgData name="Kristin Lewnes" userId="360764ee-acf9-4fa7-82d2-d4eb9eff220a" providerId="ADAL" clId="{C316AB05-3A94-4606-8C9D-5B943B775D1C}" dt="2026-03-17T19:12:52.155" v="225" actId="20577"/>
          <ac:spMkLst>
            <pc:docMk/>
            <pc:sldMk cId="2867554160" sldId="292"/>
            <ac:spMk id="7" creationId="{C4FA3B29-96AC-477A-A37A-14A85DD2F7FA}"/>
          </ac:spMkLst>
        </pc:spChg>
        <pc:spChg chg="mod">
          <ac:chgData name="Kristin Lewnes" userId="360764ee-acf9-4fa7-82d2-d4eb9eff220a" providerId="ADAL" clId="{C316AB05-3A94-4606-8C9D-5B943B775D1C}" dt="2026-03-17T19:10:11.939" v="98"/>
          <ac:spMkLst>
            <pc:docMk/>
            <pc:sldMk cId="2867554160" sldId="292"/>
            <ac:spMk id="11" creationId="{5D3667A7-8775-4FE1-9613-83A50519AEA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54151-E982-440D-96FB-63429CE1222B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16EF7-81EE-48A2-9A38-05FA69B2D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13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16EF7-81EE-48A2-9A38-05FA69B2D8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406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16EF7-81EE-48A2-9A38-05FA69B2D8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82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16EF7-81EE-48A2-9A38-05FA69B2D8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493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16EF7-81EE-48A2-9A38-05FA69B2D8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84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16EF7-81EE-48A2-9A38-05FA69B2D8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95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16EF7-81EE-48A2-9A38-05FA69B2D8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76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066F6-418F-43F9-867A-44DDA217D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4AAA14-1BC6-421C-8CAC-DDECA0863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DAA0A-A9A8-4444-AC94-023144C61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35045-23F3-4F78-81A9-77FE5D2DC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23830-8B3E-4841-81AA-31E70862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59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F3A5B-A6EA-4DE9-A6AB-FE02D5EDE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71FBAB-6074-4090-8468-64FA20CF27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7E583-E9E9-45E2-B49A-7C77DACBE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BF99C-CCD4-4789-9104-A31D69ED4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2E963-B1A1-4008-915F-CAE2B7644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28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A0434D-DC49-4B8F-A51B-EAF165D405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CB1EA2-A4CD-4C35-A591-C11F34B8A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40987-8CAE-4BFD-84A5-D14BAFFC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E47D7-A0CE-4EA0-B028-37BCD5116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80CA9-7D16-450D-BBA0-1B2B0F369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66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32254-9EF4-46B7-90B8-E4369BFFA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91FDC-B4BF-4C0A-8806-B37B7FEC3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D4813-D44A-436F-B10F-47B385966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584A7-D584-485F-848A-11798C51D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7E7A3-DACE-4D18-85B6-BDEB0E193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60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ED32C-02E2-4FE3-81E4-F01E30D37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597E25-04B2-46BE-B87F-5CC4D310B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5B329-E197-4352-8CA3-921AE5F4B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32163-7272-4DB4-AAB5-4E52B3271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4842B-1B61-4EB8-B618-8F62FFA32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341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673D0-AC72-4481-8550-06ED9AEC5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4482A-4694-4203-BA97-EAA38F210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CE7E97-8473-4F73-ABCA-216D39E698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799D63-CB4C-4283-BEB1-6EF462F10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7E5C6-DBE5-46A5-B13C-35A8CE05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05FD5-B5AC-40E7-9217-B2427E603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2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77C78-DBFD-444E-B915-B4E6888B6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D5FD7-F364-4726-8CF2-7AE8B4521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91132-8A36-44DF-8B5D-B41483774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B0000-F41B-4F87-9B38-1859A3D394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266E9F-85F7-4317-AB2E-D36E631240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D1371C-0930-4D06-ADE8-F7828BB5D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10D5C6-9B1E-4CC6-9753-6F060308E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DD30E7-DB11-4DF0-AE87-272F1FA64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3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88E86-53B0-42D2-AC4B-F5986AB34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56CE98-D77C-4510-B796-3AE14EF4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D4ABD4-2998-4C15-A73A-32C68486D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1931B6-06F1-47BB-B8AB-CA875DC7F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72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EE098E-EDA8-4E71-9E91-B1D098B28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DFD9F1-3379-4D52-8126-F7BDD2A2C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462B0-5379-435C-8D3F-C978980F3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6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62392-3CD7-4A87-9DB7-20E12E53B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F4BC3-A285-4C09-AAD8-8B9C7D550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89404-92E9-4DAE-A4B4-A83E82A8B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0944C-E1B6-4E81-9829-12783A243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3D42F-EF1B-4FC6-83F1-709566703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157A3F-9996-4A2E-818A-950926D49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8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58D68-CD7C-454E-A807-562A5D767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6888EE-D8AE-479A-8550-1DFB0374BA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F6E508-8B6C-405A-B8D6-BA9947E36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FC36E7-0779-44A0-B71C-D833AF5DB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9989D-94F0-4ACE-ADFA-6958D2E47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57B5F-A6F8-40C6-815F-302A6336C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71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DE5972-9A1B-4E6E-9803-884AFB8A0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35473-FB39-4A87-A01D-6A961A484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F5A64-34ED-4A49-AE7D-609E6F53FB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62D7F-6AEE-4804-A1A3-65C4B29DD95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3BEC5-0FED-420E-A645-8684596E3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ECB68-852D-4BCD-8BC3-781128394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F96AD-FC21-4B31-AB3E-57E16D17B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tires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tires.org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tire.guerrillaeconomics.net/assets/res/methodology.pdf" TargetMode="External"/><Relationship Id="rId5" Type="http://schemas.openxmlformats.org/officeDocument/2006/relationships/hyperlink" Target="https://www.ustires.org/system/files/files/2024-09/methodology.pdf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tires.org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tire.guerrillaeconomics.net/assets/res/methodology.pdf" TargetMode="External"/><Relationship Id="rId5" Type="http://schemas.openxmlformats.org/officeDocument/2006/relationships/hyperlink" Target="https://www.ustires.org/system/files/files/2024-09/methodology.pdf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tires.org/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tire.guerrillaeconomics.net/assets/res/methodology.pdf" TargetMode="External"/><Relationship Id="rId5" Type="http://schemas.openxmlformats.org/officeDocument/2006/relationships/hyperlink" Target="https://www.ustires.org/system/files/files/2024-09/methodology.pdf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tires.org/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tire.guerrillaeconomics.net/assets/res/methodology.pdf" TargetMode="External"/><Relationship Id="rId5" Type="http://schemas.openxmlformats.org/officeDocument/2006/relationships/hyperlink" Target="https://www.ustires.org/system/files/files/2024-09/methodology.pdf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tires.org/powering-us-econom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www.ustires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1BF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01245-40B4-4330-A518-A389C8070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5748" y="1435995"/>
            <a:ext cx="10520504" cy="3285710"/>
          </a:xfrm>
        </p:spPr>
        <p:txBody>
          <a:bodyPr>
            <a:normAutofit/>
          </a:bodyPr>
          <a:lstStyle/>
          <a:p>
            <a:r>
              <a:rPr lang="en-US" sz="8800" b="1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FAST FACTS ABOUT…</a:t>
            </a:r>
            <a:br>
              <a:rPr lang="en-US" sz="7800" b="1" dirty="0">
                <a:solidFill>
                  <a:srgbClr val="0C324C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en-US" sz="5200" b="1" dirty="0">
                <a:solidFill>
                  <a:srgbClr val="0C324C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the Tire Manufacturing Industry’s Economic Impact</a:t>
            </a:r>
          </a:p>
        </p:txBody>
      </p:sp>
      <p:pic>
        <p:nvPicPr>
          <p:cNvPr id="9" name="Picture 8" descr="Logo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B7423CFC-E6DF-4376-AF62-AF5BF3CC02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5910049"/>
            <a:ext cx="109728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862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71BC7-C952-4214-92B3-02C72623D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344" y="1752600"/>
            <a:ext cx="7625446" cy="4059010"/>
          </a:xfrm>
        </p:spPr>
        <p:txBody>
          <a:bodyPr anchor="ctr">
            <a:noAutofit/>
          </a:bodyPr>
          <a:lstStyle/>
          <a:p>
            <a:pPr>
              <a:spcAft>
                <a:spcPts val="2400"/>
              </a:spcAft>
            </a:pPr>
            <a:r>
              <a:rPr lang="en-US" sz="3600" b="1" dirty="0">
                <a:solidFill>
                  <a:srgbClr val="71BF44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$107.4 billion </a:t>
            </a:r>
            <a: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Direct Industry Impact </a:t>
            </a:r>
            <a:br>
              <a:rPr lang="en-US" sz="3600" b="1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br>
              <a:rPr lang="en-US" sz="3600" b="1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r>
              <a:rPr lang="en-US" sz="3600" b="1" dirty="0">
                <a:solidFill>
                  <a:srgbClr val="71BF44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$79 billion </a:t>
            </a:r>
            <a: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Supplier Impact</a:t>
            </a:r>
            <a:b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b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r>
              <a:rPr lang="en-US" sz="3600" b="1" dirty="0">
                <a:solidFill>
                  <a:srgbClr val="71BF44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$73.1 billion </a:t>
            </a:r>
            <a: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Induced Impact</a:t>
            </a:r>
          </a:p>
        </p:txBody>
      </p:sp>
      <p:pic>
        <p:nvPicPr>
          <p:cNvPr id="8" name="Picture 7" descr="A picture containing logo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8FD0D036-0630-4CA9-AC4B-A574C3F2F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5916134"/>
            <a:ext cx="1097280" cy="73152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D3667A7-8775-4FE1-9613-83A50519AEAD}"/>
              </a:ext>
            </a:extLst>
          </p:cNvPr>
          <p:cNvSpPr txBox="1"/>
          <p:nvPr/>
        </p:nvSpPr>
        <p:spPr>
          <a:xfrm>
            <a:off x="494816" y="6204581"/>
            <a:ext cx="1000935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latin typeface="Lato"/>
                <a:ea typeface="Lato"/>
                <a:cs typeface="Lato"/>
              </a:rPr>
              <a:t>Source: 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https://www.ustires.org/system/files/files/2024-09/methodology.pdf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</a:rPr>
              <a:t> 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US" sz="1200" dirty="0">
              <a:solidFill>
                <a:srgbClr val="165D8B"/>
              </a:solidFill>
              <a:latin typeface="Lato"/>
              <a:ea typeface="Lato"/>
              <a:cs typeface="Lato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4FA3B29-96AC-477A-A37A-14A85DD2F7FA}"/>
              </a:ext>
            </a:extLst>
          </p:cNvPr>
          <p:cNvSpPr txBox="1">
            <a:spLocks/>
          </p:cNvSpPr>
          <p:nvPr/>
        </p:nvSpPr>
        <p:spPr>
          <a:xfrm>
            <a:off x="512235" y="705718"/>
            <a:ext cx="10969208" cy="6628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165D8B"/>
                </a:solidFill>
                <a:latin typeface="Lato Light" panose="020F0302020204030203" pitchFamily="34" charset="0"/>
                <a:ea typeface="Roboto Condensed" panose="02000000000000000000" pitchFamily="2" charset="0"/>
              </a:rPr>
              <a:t>TIRE MANUFACTURING SUPPORTS… </a:t>
            </a:r>
            <a:r>
              <a:rPr lang="en-US" b="1" dirty="0">
                <a:solidFill>
                  <a:srgbClr val="71BF44"/>
                </a:solidFill>
                <a:latin typeface="Lato Light" panose="020F0302020204030203" pitchFamily="34" charset="0"/>
                <a:ea typeface="Roboto Condensed" panose="02000000000000000000" pitchFamily="2" charset="0"/>
              </a:rPr>
              <a:t>$259.5 Billion in Economic Impact</a:t>
            </a:r>
          </a:p>
        </p:txBody>
      </p:sp>
      <p:pic>
        <p:nvPicPr>
          <p:cNvPr id="4" name="Picture 3" descr="A model of a house&#10;&#10;Description automatically generated with medium confidence">
            <a:extLst>
              <a:ext uri="{FF2B5EF4-FFF2-40B4-BE49-F238E27FC236}">
                <a16:creationId xmlns:a16="http://schemas.microsoft.com/office/drawing/2014/main" id="{987B3972-9067-7BB6-2A84-A3DF8615DB3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962" y="2369712"/>
            <a:ext cx="6628327" cy="372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1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71BC7-C952-4214-92B3-02C72623D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345" y="1752600"/>
            <a:ext cx="6402433" cy="4059010"/>
          </a:xfrm>
        </p:spPr>
        <p:txBody>
          <a:bodyPr anchor="ctr">
            <a:noAutofit/>
          </a:bodyPr>
          <a:lstStyle/>
          <a:p>
            <a:pPr>
              <a:spcAft>
                <a:spcPts val="2400"/>
              </a:spcAft>
            </a:pPr>
            <a:r>
              <a:rPr lang="en-US" sz="3600" b="1" dirty="0">
                <a:solidFill>
                  <a:srgbClr val="71BF44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329,527 </a:t>
            </a:r>
            <a: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Direct Industry Jobs </a:t>
            </a:r>
            <a:br>
              <a:rPr lang="en-US" sz="3600" b="1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br>
              <a:rPr lang="en-US" sz="3600" b="1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r>
              <a:rPr lang="en-US" sz="3600" b="1" dirty="0">
                <a:solidFill>
                  <a:srgbClr val="71BF44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278,966 </a:t>
            </a:r>
            <a: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Supplier Jobs</a:t>
            </a:r>
            <a:b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b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r>
              <a:rPr lang="en-US" sz="3600" b="1" dirty="0">
                <a:solidFill>
                  <a:srgbClr val="71BF44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327,511 </a:t>
            </a:r>
            <a: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Induced Jobs</a:t>
            </a:r>
          </a:p>
        </p:txBody>
      </p:sp>
      <p:pic>
        <p:nvPicPr>
          <p:cNvPr id="8" name="Picture 7" descr="A picture containing logo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8FD0D036-0630-4CA9-AC4B-A574C3F2F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5916134"/>
            <a:ext cx="1097280" cy="73152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D3667A7-8775-4FE1-9613-83A50519AEAD}"/>
              </a:ext>
            </a:extLst>
          </p:cNvPr>
          <p:cNvSpPr txBox="1"/>
          <p:nvPr/>
        </p:nvSpPr>
        <p:spPr>
          <a:xfrm>
            <a:off x="494816" y="6204581"/>
            <a:ext cx="1000935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latin typeface="Lato"/>
                <a:ea typeface="Lato"/>
                <a:cs typeface="Lato"/>
              </a:rPr>
              <a:t>Source: 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https://www.ustires.org/system/files/files/2024-09/methodology.pdf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</a:rPr>
              <a:t> 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US" sz="1200" dirty="0">
              <a:solidFill>
                <a:srgbClr val="165D8B"/>
              </a:solidFill>
              <a:latin typeface="Lato"/>
              <a:ea typeface="Lato"/>
              <a:cs typeface="Lato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4FA3B29-96AC-477A-A37A-14A85DD2F7FA}"/>
              </a:ext>
            </a:extLst>
          </p:cNvPr>
          <p:cNvSpPr txBox="1">
            <a:spLocks/>
          </p:cNvSpPr>
          <p:nvPr/>
        </p:nvSpPr>
        <p:spPr>
          <a:xfrm>
            <a:off x="512235" y="705718"/>
            <a:ext cx="10969208" cy="6628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800"/>
              </a:spcBef>
            </a:pPr>
            <a:r>
              <a:rPr lang="en-US" dirty="0">
                <a:solidFill>
                  <a:srgbClr val="165D8B"/>
                </a:solidFill>
                <a:latin typeface="Lato Light" panose="020F0302020204030203" pitchFamily="34" charset="0"/>
                <a:ea typeface="Roboto Condensed" panose="02000000000000000000" pitchFamily="2" charset="0"/>
              </a:rPr>
              <a:t>TIRE MANUFACTURING SUPPORTS… </a:t>
            </a:r>
            <a:r>
              <a:rPr lang="en-US" b="1" dirty="0">
                <a:solidFill>
                  <a:srgbClr val="71BF44"/>
                </a:solidFill>
                <a:latin typeface="Lato Light" panose="020F0302020204030203" pitchFamily="34" charset="0"/>
                <a:ea typeface="Roboto Condensed" panose="02000000000000000000" pitchFamily="2" charset="0"/>
              </a:rPr>
              <a:t>936,004 JOBS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67A3EF84-E373-4B11-0007-3308620EBA7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709" y="1564783"/>
            <a:ext cx="7647189" cy="430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04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71BC7-C952-4214-92B3-02C72623D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344" y="1752600"/>
            <a:ext cx="7360876" cy="4059010"/>
          </a:xfrm>
        </p:spPr>
        <p:txBody>
          <a:bodyPr anchor="ctr">
            <a:noAutofit/>
          </a:bodyPr>
          <a:lstStyle/>
          <a:p>
            <a:pPr>
              <a:spcAft>
                <a:spcPts val="2400"/>
              </a:spcAft>
            </a:pPr>
            <a:r>
              <a:rPr lang="en-US" sz="3600" b="1" dirty="0">
                <a:solidFill>
                  <a:srgbClr val="71BF44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$29.1 billion </a:t>
            </a:r>
            <a: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Direct Industry Wages </a:t>
            </a:r>
            <a:br>
              <a:rPr lang="en-US" sz="3600" b="1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br>
              <a:rPr lang="en-US" sz="3600" b="1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r>
              <a:rPr lang="en-US" sz="3600" b="1" dirty="0">
                <a:solidFill>
                  <a:srgbClr val="71BF44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$23.2 billion </a:t>
            </a:r>
            <a: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Supplier Wages</a:t>
            </a:r>
            <a:b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b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r>
              <a:rPr lang="en-US" sz="3600" b="1" dirty="0">
                <a:solidFill>
                  <a:srgbClr val="71BF44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$23 billion </a:t>
            </a:r>
            <a: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Induced Wages</a:t>
            </a:r>
          </a:p>
        </p:txBody>
      </p:sp>
      <p:pic>
        <p:nvPicPr>
          <p:cNvPr id="8" name="Picture 7" descr="A picture containing logo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8FD0D036-0630-4CA9-AC4B-A574C3F2F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5916134"/>
            <a:ext cx="1097280" cy="73152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D3667A7-8775-4FE1-9613-83A50519AEAD}"/>
              </a:ext>
            </a:extLst>
          </p:cNvPr>
          <p:cNvSpPr txBox="1"/>
          <p:nvPr/>
        </p:nvSpPr>
        <p:spPr>
          <a:xfrm>
            <a:off x="494816" y="6204581"/>
            <a:ext cx="1000935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latin typeface="Lato"/>
                <a:ea typeface="Lato"/>
                <a:cs typeface="Lato"/>
              </a:rPr>
              <a:t>Source: 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https://www.ustires.org/system/files/files/2024-09/methodology.pdf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</a:rPr>
              <a:t> 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US" sz="1200" dirty="0">
              <a:solidFill>
                <a:srgbClr val="165D8B"/>
              </a:solidFill>
              <a:latin typeface="Lato"/>
              <a:ea typeface="Lato"/>
              <a:cs typeface="Lato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4FA3B29-96AC-477A-A37A-14A85DD2F7FA}"/>
              </a:ext>
            </a:extLst>
          </p:cNvPr>
          <p:cNvSpPr txBox="1">
            <a:spLocks/>
          </p:cNvSpPr>
          <p:nvPr/>
        </p:nvSpPr>
        <p:spPr>
          <a:xfrm>
            <a:off x="512235" y="705718"/>
            <a:ext cx="10969208" cy="6628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165D8B"/>
                </a:solidFill>
                <a:latin typeface="Lato Light" panose="020F0302020204030203" pitchFamily="34" charset="0"/>
                <a:ea typeface="Roboto Condensed" panose="02000000000000000000" pitchFamily="2" charset="0"/>
              </a:rPr>
              <a:t>TIRE MANUFACTURING SUPPORTS… </a:t>
            </a:r>
            <a:r>
              <a:rPr lang="en-US" b="1" dirty="0">
                <a:solidFill>
                  <a:srgbClr val="71BF44"/>
                </a:solidFill>
                <a:latin typeface="Lato Light" panose="020F0302020204030203" pitchFamily="34" charset="0"/>
                <a:ea typeface="Roboto Condensed" panose="02000000000000000000" pitchFamily="2" charset="0"/>
              </a:rPr>
              <a:t> $75.2 Billion in Wages</a:t>
            </a:r>
          </a:p>
        </p:txBody>
      </p:sp>
      <p:pic>
        <p:nvPicPr>
          <p:cNvPr id="5" name="Picture 4" descr="Text&#10;&#10;Description automatically generated with low confidence">
            <a:extLst>
              <a:ext uri="{FF2B5EF4-FFF2-40B4-BE49-F238E27FC236}">
                <a16:creationId xmlns:a16="http://schemas.microsoft.com/office/drawing/2014/main" id="{35C403D8-1F28-B8C0-1FAB-D65858AD3FC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2005" y="2878428"/>
            <a:ext cx="5729995" cy="3223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534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71BC7-C952-4214-92B3-02C72623D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344" y="1752600"/>
            <a:ext cx="7360876" cy="4059010"/>
          </a:xfrm>
        </p:spPr>
        <p:txBody>
          <a:bodyPr anchor="ctr">
            <a:noAutofit/>
          </a:bodyPr>
          <a:lstStyle/>
          <a:p>
            <a:pPr>
              <a:spcAft>
                <a:spcPts val="2400"/>
              </a:spcAft>
            </a:pPr>
            <a:r>
              <a:rPr lang="en-US" sz="3600" b="1" dirty="0">
                <a:solidFill>
                  <a:srgbClr val="71BF44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$18.8 billion </a:t>
            </a:r>
            <a: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Federal Taxes </a:t>
            </a:r>
            <a:br>
              <a:rPr lang="en-US" sz="3600" b="1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br>
              <a:rPr lang="en-US" sz="3600" b="1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r>
              <a:rPr lang="en-US" sz="3600" b="1" dirty="0">
                <a:solidFill>
                  <a:srgbClr val="71BF44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$16.3 billion </a:t>
            </a:r>
            <a: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  <a:t>State and Local Taxes</a:t>
            </a:r>
            <a:br>
              <a:rPr lang="en-US" sz="3600" dirty="0">
                <a:solidFill>
                  <a:srgbClr val="165D8B"/>
                </a:solidFill>
                <a:latin typeface="Lato" panose="020F0502020204030203" pitchFamily="34" charset="0"/>
                <a:ea typeface="Roboto Condensed" panose="02000000000000000000" pitchFamily="2" charset="0"/>
              </a:rPr>
            </a:br>
            <a:endParaRPr lang="en-US" sz="3600" dirty="0">
              <a:solidFill>
                <a:srgbClr val="165D8B"/>
              </a:solidFill>
              <a:latin typeface="Lato" panose="020F0502020204030203" pitchFamily="34" charset="0"/>
              <a:ea typeface="Roboto Condensed" panose="02000000000000000000" pitchFamily="2" charset="0"/>
            </a:endParaRPr>
          </a:p>
        </p:txBody>
      </p:sp>
      <p:pic>
        <p:nvPicPr>
          <p:cNvPr id="8" name="Picture 7" descr="A picture containing logo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8FD0D036-0630-4CA9-AC4B-A574C3F2FE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5916134"/>
            <a:ext cx="1097280" cy="73152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D3667A7-8775-4FE1-9613-83A50519AEAD}"/>
              </a:ext>
            </a:extLst>
          </p:cNvPr>
          <p:cNvSpPr txBox="1"/>
          <p:nvPr/>
        </p:nvSpPr>
        <p:spPr>
          <a:xfrm>
            <a:off x="494816" y="6204581"/>
            <a:ext cx="1000935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latin typeface="Lato"/>
                <a:ea typeface="Lato"/>
                <a:cs typeface="Lato"/>
              </a:rPr>
              <a:t>Source: 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https://www.ustires.org/system/files/files/2024-09/methodology.pdf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</a:rPr>
              <a:t> </a:t>
            </a:r>
            <a:r>
              <a:rPr lang="en-US" sz="1200" dirty="0">
                <a:solidFill>
                  <a:srgbClr val="165D8B"/>
                </a:solidFill>
                <a:latin typeface="Lato"/>
                <a:ea typeface="Lato"/>
                <a:cs typeface="Lato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US" sz="1200" dirty="0">
              <a:solidFill>
                <a:srgbClr val="165D8B"/>
              </a:solidFill>
              <a:latin typeface="Lato"/>
              <a:ea typeface="Lato"/>
              <a:cs typeface="Lato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4FA3B29-96AC-477A-A37A-14A85DD2F7FA}"/>
              </a:ext>
            </a:extLst>
          </p:cNvPr>
          <p:cNvSpPr txBox="1">
            <a:spLocks/>
          </p:cNvSpPr>
          <p:nvPr/>
        </p:nvSpPr>
        <p:spPr>
          <a:xfrm>
            <a:off x="512235" y="705718"/>
            <a:ext cx="10969208" cy="6628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165D8B"/>
                </a:solidFill>
                <a:latin typeface="Lato Light" panose="020F0302020204030203" pitchFamily="34" charset="0"/>
                <a:ea typeface="Roboto Condensed" panose="02000000000000000000" pitchFamily="2" charset="0"/>
              </a:rPr>
              <a:t>TIRE MANUFACTURING GENERATES… </a:t>
            </a:r>
            <a:r>
              <a:rPr lang="en-US" b="1" dirty="0">
                <a:solidFill>
                  <a:srgbClr val="71BF44"/>
                </a:solidFill>
                <a:latin typeface="Lato Light" panose="020F0302020204030203" pitchFamily="34" charset="0"/>
                <a:ea typeface="Roboto Condensed" panose="02000000000000000000" pitchFamily="2" charset="0"/>
              </a:rPr>
              <a:t>$35.1 Billion in Annual Tax Revenue</a:t>
            </a:r>
          </a:p>
        </p:txBody>
      </p:sp>
      <p:pic>
        <p:nvPicPr>
          <p:cNvPr id="5" name="Picture 4" descr="A picture containing LEGO, toy&#10;&#10;Description automatically generated">
            <a:extLst>
              <a:ext uri="{FF2B5EF4-FFF2-40B4-BE49-F238E27FC236}">
                <a16:creationId xmlns:a16="http://schemas.microsoft.com/office/drawing/2014/main" id="{D3164E14-0EE4-6528-AA7B-A6CD3F622EF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277" y="2215675"/>
            <a:ext cx="5072583" cy="285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554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1BF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01245-40B4-4330-A518-A389C8070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605" y="1964977"/>
            <a:ext cx="10758791" cy="2367252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C324C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br>
              <a:rPr lang="en-US" b="1" dirty="0">
                <a:solidFill>
                  <a:srgbClr val="0C324C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br>
              <a:rPr lang="en-US" b="1" dirty="0">
                <a:solidFill>
                  <a:srgbClr val="0C324C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en-US" b="1" dirty="0">
                <a:solidFill>
                  <a:srgbClr val="0C324C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Learn more about the</a:t>
            </a:r>
            <a:br>
              <a:rPr lang="en-US" b="1" dirty="0">
                <a:solidFill>
                  <a:srgbClr val="0C324C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en-US" b="1" dirty="0">
                <a:solidFill>
                  <a:srgbClr val="0C324C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industry’s economic impact </a:t>
            </a:r>
            <a:br>
              <a:rPr lang="en-US" b="1" dirty="0">
                <a:solidFill>
                  <a:srgbClr val="0C324C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en-US" b="1" dirty="0">
                <a:solidFill>
                  <a:srgbClr val="0C324C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at </a:t>
            </a:r>
            <a:r>
              <a:rPr lang="en-US" b="1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hlinkClick r:id="rId3"/>
              </a:rPr>
              <a:t>USTIRES.ORG</a:t>
            </a:r>
            <a:r>
              <a:rPr lang="en-US" dirty="0">
                <a:solidFill>
                  <a:srgbClr val="0C324C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pic>
        <p:nvPicPr>
          <p:cNvPr id="4" name="Picture 3" descr="Logo&#10;&#10;Description automatically generated">
            <a:hlinkClick r:id="rId4"/>
            <a:extLst>
              <a:ext uri="{FF2B5EF4-FFF2-40B4-BE49-F238E27FC236}">
                <a16:creationId xmlns:a16="http://schemas.microsoft.com/office/drawing/2014/main" id="{AE809CFA-4526-4030-A949-32AA876D3C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360" y="5910049"/>
            <a:ext cx="109728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855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ed9ea9-a4f6-4f50-a8b4-6159673778ab">
      <Terms xmlns="http://schemas.microsoft.com/office/infopath/2007/PartnerControls"/>
    </lcf76f155ced4ddcb4097134ff3c332f>
    <TaxCatchAll xmlns="e1f49705-6dbc-47fa-9655-b7f87fe256a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84FDC2333E7543B4CF9A03A93A73C2" ma:contentTypeVersion="18" ma:contentTypeDescription="Create a new document." ma:contentTypeScope="" ma:versionID="41f1fb020f32e2d9b225a3407c3570d4">
  <xsd:schema xmlns:xsd="http://www.w3.org/2001/XMLSchema" xmlns:xs="http://www.w3.org/2001/XMLSchema" xmlns:p="http://schemas.microsoft.com/office/2006/metadata/properties" xmlns:ns2="4eed9ea9-a4f6-4f50-a8b4-6159673778ab" xmlns:ns3="e1f49705-6dbc-47fa-9655-b7f87fe256a9" targetNamespace="http://schemas.microsoft.com/office/2006/metadata/properties" ma:root="true" ma:fieldsID="2158bf63cdbce24c6c6c0f93150dcafa" ns2:_="" ns3:_="">
    <xsd:import namespace="4eed9ea9-a4f6-4f50-a8b4-6159673778ab"/>
    <xsd:import namespace="e1f49705-6dbc-47fa-9655-b7f87fe256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ed9ea9-a4f6-4f50-a8b4-6159673778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4e8b6bfc-903d-4ee0-a48d-406119e879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f49705-6dbc-47fa-9655-b7f87fe256a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e3658fb-ebc8-4b7b-80ef-ae4bae630489}" ma:internalName="TaxCatchAll" ma:showField="CatchAllData" ma:web="e1f49705-6dbc-47fa-9655-b7f87fe256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68081E-508F-4018-B267-2476EEEABD5B}">
  <ds:schemaRefs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e1f49705-6dbc-47fa-9655-b7f87fe256a9"/>
    <ds:schemaRef ds:uri="4eed9ea9-a4f6-4f50-a8b4-6159673778ab"/>
  </ds:schemaRefs>
</ds:datastoreItem>
</file>

<file path=customXml/itemProps2.xml><?xml version="1.0" encoding="utf-8"?>
<ds:datastoreItem xmlns:ds="http://schemas.openxmlformats.org/officeDocument/2006/customXml" ds:itemID="{7E39CA67-EC2D-4FEE-846D-5DA4E41BB1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D36725-7F84-474E-9585-B354C80175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ed9ea9-a4f6-4f50-a8b4-6159673778ab"/>
    <ds:schemaRef ds:uri="e1f49705-6dbc-47fa-9655-b7f87fe256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223</Words>
  <Application>Microsoft Office PowerPoint</Application>
  <PresentationFormat>Widescreen</PresentationFormat>
  <Paragraphs>20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Lato</vt:lpstr>
      <vt:lpstr>Lato Light</vt:lpstr>
      <vt:lpstr>Roboto Condensed</vt:lpstr>
      <vt:lpstr>Office Theme</vt:lpstr>
      <vt:lpstr>FAST FACTS ABOUT… the Tire Manufacturing Industry’s Economic Impact</vt:lpstr>
      <vt:lpstr>$107.4 billion Direct Industry Impact   $79 billion Supplier Impact  $73.1 billion Induced Impact</vt:lpstr>
      <vt:lpstr>329,527 Direct Industry Jobs   278,966 Supplier Jobs  327,511 Induced Jobs</vt:lpstr>
      <vt:lpstr>$29.1 billion Direct Industry Wages   $23.2 billion Supplier Wages  $23 billion Induced Wages</vt:lpstr>
      <vt:lpstr>$18.8 billion Federal Taxes   $16.3 billion State and Local Taxes </vt:lpstr>
      <vt:lpstr>   Learn more about the industry’s economic impact  at USTIRES.ORG.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Blake</dc:creator>
  <cp:lastModifiedBy>Kristin Lewnes</cp:lastModifiedBy>
  <cp:revision>7</cp:revision>
  <dcterms:created xsi:type="dcterms:W3CDTF">2021-09-10T13:56:55Z</dcterms:created>
  <dcterms:modified xsi:type="dcterms:W3CDTF">2026-03-17T19:13:11Z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0x0101009984FDC2333E7543B4CF9A03A93A73C2</vt:lpwstr>
  </property>
  <property fmtid="{D5CDD505-2E9C-101B-9397-08002B2CF9AE}" pid="3" name="MediaServiceImageTags">
    <vt:lpwstr/>
  </property>
</Properties>
</file>