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38AD1A-11FF-48E3-A6E5-1ED20F0E13A7}" v="1" dt="2025-09-18T20:50:09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2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5A3E2-ADF5-0633-B07B-92240EED6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489F77-1DB7-15B9-7A1E-981B21923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B4488-0A9B-E83A-4322-584758D8F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AB062-DA09-0D37-C244-C5023C432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68222-939B-6CBC-3E2C-3C39E9D6C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1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5443C-7AFA-A772-795E-02C365CE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2D6-B7A8-81F9-5633-CFDAD573B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31289-B7FC-4A0A-CE1E-AB8E51A0D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91894-EDA0-6302-6274-8F202AB8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4CC88-AF5D-1031-12AA-DA62BAE2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0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90ABCF-77CD-8B0E-D810-D96299261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E21C6-11CF-D37B-5B7F-18F46BB73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E4DC3-FE5E-7B32-FC3C-21171C45A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889E8-DB58-879F-81E6-9B4F1B44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812CE-6B2A-8D83-6261-58178F33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2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077F2-A0D2-A607-07E5-8A7734EBD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CFFBA-6771-DE79-BFD7-AC51B7EFD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CD915-3DE9-BBE6-66DC-F629F919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D2851-E6A8-6EFE-714F-3927EB467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49CD2-4411-B416-EF52-848D26CF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7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1DA68-95DC-FD3B-81AA-D14A8CE24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97497-5715-D44E-EBF6-324A55242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B2D77-00E3-66DE-F0CE-88CD0C55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92C95-C532-3901-47C8-A55081618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C17A5-5ABA-F3A4-D64F-EC08685EE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6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89951-F1A0-F6B8-003A-D2292FF67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FFCB8-23CE-C3E4-F781-00CEAF64E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BF4AEC-F2AB-017E-A06D-D76BE0EC0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4297C-7E79-5877-1CA3-7F3C96A56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3801A-D453-10F2-F0FD-AF4AA64C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FB05E-4369-0B34-E05C-C9686DFD2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2E1EC-4C83-8B2C-CC46-0C9D9AB45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B6E41-5561-EC15-F09E-F2150DE8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032469-E4E7-2393-B5C8-9FDA7C3CC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9A62F-07E5-3F67-27F8-13EE5753B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3F2ED0-9D89-2651-8081-FC918016B0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2145C6-F6F1-B763-07EE-7ECF9C7C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31CA4D-2C24-BECD-4701-8612C4074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FF840-1B55-5E58-99A6-128061CB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4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DF318-7481-40F0-4C3B-120403DBE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18A45D-DEA0-A800-F854-96AD85041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7B8E0E-5159-5F7E-3741-9133CA35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39E65-C160-F704-DA54-D301713ED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6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DAE6B-9959-6E7A-82DF-7738885E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4667B0-259E-22FD-E0B0-12B1305DA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731D4-6830-2AA9-BDCC-A6D8FB93D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6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77DFF-990B-6ECF-B30C-3483AC24A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4DA79-769A-E99A-48FA-0EE90FCDA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55E0EA-3539-B29A-114B-B32B2349C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21AE5-8BF3-C6E2-00D3-8CBE6877B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E2C60-267F-5855-302A-EEFE7DDA0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87805-FF8B-4495-91D3-2E7DF682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3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FA77-5E44-CFF8-B658-34723331C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0670BF-7E30-A7E0-B3ED-96052B02A7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20AAB-FD85-51C9-496C-AD1004AAD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E4616-B5AE-E294-7032-1C7765BD6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E2DF6-6547-631C-B3FE-E5B77F41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92819-D438-F8B3-FFD4-DE39A5FF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2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EC246F-38B5-7BBA-3FF8-D912D90E1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AB4A0-3805-FCC7-0A34-6B8D09CFB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1A354-7A62-57F3-0852-CF7D3E3006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18ECD6-74BE-4644-B859-A87B9084AA02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1DFA0-B272-6238-5ADD-C8B2D0425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2A1C7-ECD8-AEF3-F063-ABA2F72FB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1CED2-A116-44B7-A443-2B0F738E8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1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2.calrecycle.ca.gov/Publications/Details/1545" TargetMode="External"/><Relationship Id="rId13" Type="http://schemas.openxmlformats.org/officeDocument/2006/relationships/hyperlink" Target="https://www.csuchico.edu/cp2c/terc/intro.shtml" TargetMode="External"/><Relationship Id="rId3" Type="http://schemas.openxmlformats.org/officeDocument/2006/relationships/hyperlink" Target="https://www2.calrecycle.ca.gov/Publications/Details/1757" TargetMode="External"/><Relationship Id="rId7" Type="http://schemas.openxmlformats.org/officeDocument/2006/relationships/hyperlink" Target="https://www2.calrecycle.ca.gov/Publications/Details/1625" TargetMode="External"/><Relationship Id="rId12" Type="http://schemas.openxmlformats.org/officeDocument/2006/relationships/hyperlink" Target="https://store.astm.org/standards/d6270" TargetMode="External"/><Relationship Id="rId17" Type="http://schemas.openxmlformats.org/officeDocument/2006/relationships/hyperlink" Target="https://www.csuchico.edu/cp2c/terc/index.shtml" TargetMode="External"/><Relationship Id="rId2" Type="http://schemas.openxmlformats.org/officeDocument/2006/relationships/hyperlink" Target="https://www2.calrecycle.ca.gov/Publications/Details/1746" TargetMode="External"/><Relationship Id="rId16" Type="http://schemas.openxmlformats.org/officeDocument/2006/relationships/hyperlink" Target="https://www.csuchico.edu/cp2c/terc/tda_training_m_4.s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2.calrecycle.ca.gov/Publications/Details/1717" TargetMode="External"/><Relationship Id="rId11" Type="http://schemas.openxmlformats.org/officeDocument/2006/relationships/hyperlink" Target="https://www2.calrecycle.ca.gov/Publications/Category/25" TargetMode="External"/><Relationship Id="rId5" Type="http://schemas.openxmlformats.org/officeDocument/2006/relationships/hyperlink" Target="https://www2.calrecycle.ca.gov/Publications/Details/1718" TargetMode="External"/><Relationship Id="rId15" Type="http://schemas.openxmlformats.org/officeDocument/2006/relationships/hyperlink" Target="https://www.csuchico.edu/cp2c/terc/tda_training_m_3.shtml" TargetMode="External"/><Relationship Id="rId10" Type="http://schemas.openxmlformats.org/officeDocument/2006/relationships/hyperlink" Target="https://www2.calrecycle.ca.gov/Publications/Details/1534" TargetMode="External"/><Relationship Id="rId4" Type="http://schemas.openxmlformats.org/officeDocument/2006/relationships/hyperlink" Target="https://www2.calrecycle.ca.gov/Publications/Details/1727" TargetMode="External"/><Relationship Id="rId9" Type="http://schemas.openxmlformats.org/officeDocument/2006/relationships/hyperlink" Target="https://www2.calrecycle.ca.gov/Publications/Details/1489" TargetMode="External"/><Relationship Id="rId14" Type="http://schemas.openxmlformats.org/officeDocument/2006/relationships/hyperlink" Target="https://www.csuchico.edu/cp2c/terc/tda_training_m_2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D1D77DED-AB14-CBFF-E805-69289E45BBB5}"/>
              </a:ext>
            </a:extLst>
          </p:cNvPr>
          <p:cNvGrpSpPr/>
          <p:nvPr/>
        </p:nvGrpSpPr>
        <p:grpSpPr>
          <a:xfrm>
            <a:off x="374959" y="300393"/>
            <a:ext cx="6094674" cy="4773653"/>
            <a:chOff x="3046597" y="1834995"/>
            <a:chExt cx="6094674" cy="477365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7926D28-69BE-C3BA-A6E4-A5AF9A946BE5}"/>
                </a:ext>
              </a:extLst>
            </p:cNvPr>
            <p:cNvSpPr txBox="1"/>
            <p:nvPr/>
          </p:nvSpPr>
          <p:spPr>
            <a:xfrm>
              <a:off x="3046893" y="2296660"/>
              <a:ext cx="609437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i="0" dirty="0">
                  <a:solidFill>
                    <a:srgbClr val="333333"/>
                  </a:solidFill>
                  <a:effectLst/>
                  <a:latin typeface="Source Sans Pro" panose="020B0503030403020204" pitchFamily="34" charset="0"/>
                  <a:hlinkClick r:id="rId2"/>
                </a:rPr>
                <a:t>Tire-Derived Aggregate: Settlement in Road Slide Repair</a:t>
              </a:r>
              <a:endParaRPr lang="en-US" sz="1200" b="1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7F42C0A-C4C4-6CCF-60B7-B8AD4D91CAF9}"/>
                </a:ext>
              </a:extLst>
            </p:cNvPr>
            <p:cNvSpPr txBox="1"/>
            <p:nvPr/>
          </p:nvSpPr>
          <p:spPr>
            <a:xfrm>
              <a:off x="3046597" y="2665992"/>
              <a:ext cx="609467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i="0" dirty="0">
                  <a:solidFill>
                    <a:srgbClr val="333333"/>
                  </a:solidFill>
                  <a:effectLst/>
                  <a:latin typeface="Source Sans Pro" panose="020B0503030403020204" pitchFamily="34" charset="0"/>
                  <a:hlinkClick r:id="rId3"/>
                </a:rPr>
                <a:t>Potential for 6PPD-Q Removal from Tire-Derived Aggregate Leachate by Passive Soil Media Filtration</a:t>
              </a:r>
              <a:endParaRPr lang="en-US" sz="1200" b="1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32AF925-57B8-8322-60A6-0FDA75CFC373}"/>
                </a:ext>
              </a:extLst>
            </p:cNvPr>
            <p:cNvSpPr txBox="1"/>
            <p:nvPr/>
          </p:nvSpPr>
          <p:spPr>
            <a:xfrm>
              <a:off x="3046597" y="3129214"/>
              <a:ext cx="609467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i="0" dirty="0">
                  <a:solidFill>
                    <a:srgbClr val="333333"/>
                  </a:solidFill>
                  <a:effectLst/>
                  <a:latin typeface="Source Sans Pro" panose="020B0503030403020204" pitchFamily="34" charset="0"/>
                  <a:hlinkClick r:id="rId4"/>
                </a:rPr>
                <a:t>Engineering Assessment Report: Assessment of the Bearing Strength and Seismic Response of Shallow Foundations in Tire-Derived Aggregate (TDA)</a:t>
              </a:r>
              <a:endParaRPr lang="en-US" sz="1200" b="1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FEBD51D-72AD-16DF-4622-FFA444E377BD}"/>
                </a:ext>
              </a:extLst>
            </p:cNvPr>
            <p:cNvSpPr txBox="1"/>
            <p:nvPr/>
          </p:nvSpPr>
          <p:spPr>
            <a:xfrm>
              <a:off x="3046597" y="3592436"/>
              <a:ext cx="609467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i="0" dirty="0">
                  <a:solidFill>
                    <a:srgbClr val="333333"/>
                  </a:solidFill>
                  <a:effectLst/>
                  <a:latin typeface="Source Sans Pro" panose="020B0503030403020204" pitchFamily="34" charset="0"/>
                  <a:hlinkClick r:id="rId5"/>
                </a:rPr>
                <a:t>Best Management Practices for using Tire Derived Aggregate (TDA) in Civil Engineering Applications</a:t>
              </a:r>
              <a:endParaRPr lang="en-US" sz="1200" b="1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7E28CDA-305D-D186-E205-55B50D2B5CAF}"/>
                </a:ext>
              </a:extLst>
            </p:cNvPr>
            <p:cNvSpPr txBox="1"/>
            <p:nvPr/>
          </p:nvSpPr>
          <p:spPr>
            <a:xfrm>
              <a:off x="3046597" y="4146434"/>
              <a:ext cx="609467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i="0" dirty="0">
                  <a:solidFill>
                    <a:srgbClr val="333333"/>
                  </a:solidFill>
                  <a:effectLst/>
                  <a:latin typeface="Source Sans Pro" panose="020B0503030403020204" pitchFamily="34" charset="0"/>
                  <a:hlinkClick r:id="rId6"/>
                </a:rPr>
                <a:t>Design of Mechanically Stabilized Tire Derived Aggregate (MSTDA) Retaining Walls</a:t>
              </a:r>
              <a:endParaRPr lang="en-US" sz="1200" b="1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2CC457-0070-6B81-604A-8D2B6F62E7F9}"/>
                </a:ext>
              </a:extLst>
            </p:cNvPr>
            <p:cNvSpPr txBox="1"/>
            <p:nvPr/>
          </p:nvSpPr>
          <p:spPr>
            <a:xfrm>
              <a:off x="3046597" y="4515766"/>
              <a:ext cx="609467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i="0" dirty="0">
                  <a:solidFill>
                    <a:srgbClr val="333333"/>
                  </a:solidFill>
                  <a:effectLst/>
                  <a:latin typeface="Source Sans Pro" panose="020B0503030403020204" pitchFamily="34" charset="0"/>
                  <a:hlinkClick r:id="rId7"/>
                </a:rPr>
                <a:t>Evaluation of Geosynthetic Pullout Strength and Soil Interface Shear Strength for Tire Derived Aggregate with Large Particle Size</a:t>
              </a:r>
              <a:endParaRPr lang="en-US" sz="1200" b="1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9724B9A-E1EF-6D31-3FAF-A68BD308F12C}"/>
                </a:ext>
              </a:extLst>
            </p:cNvPr>
            <p:cNvSpPr txBox="1"/>
            <p:nvPr/>
          </p:nvSpPr>
          <p:spPr>
            <a:xfrm>
              <a:off x="3046597" y="4977431"/>
              <a:ext cx="609467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i="0" dirty="0">
                  <a:solidFill>
                    <a:srgbClr val="333333"/>
                  </a:solidFill>
                  <a:effectLst/>
                  <a:latin typeface="Source Sans Pro" panose="020B0503030403020204" pitchFamily="34" charset="0"/>
                  <a:hlinkClick r:id="rId8"/>
                </a:rPr>
                <a:t>Usage Guide -- TDA (Tire-Derived Aggregate)</a:t>
              </a:r>
              <a:endParaRPr lang="en-US" sz="1200" b="1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1659DB6-84AE-AC11-196C-276AF48E1A33}"/>
                </a:ext>
              </a:extLst>
            </p:cNvPr>
            <p:cNvSpPr txBox="1"/>
            <p:nvPr/>
          </p:nvSpPr>
          <p:spPr>
            <a:xfrm>
              <a:off x="3046597" y="5346763"/>
              <a:ext cx="609467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i="0" dirty="0">
                  <a:solidFill>
                    <a:srgbClr val="333333"/>
                  </a:solidFill>
                  <a:effectLst/>
                  <a:latin typeface="Source Sans Pro" panose="020B0503030403020204" pitchFamily="34" charset="0"/>
                  <a:hlinkClick r:id="rId9"/>
                </a:rPr>
                <a:t>Properties of Tire-Derived Aggregate For Civil Engineering Applications</a:t>
              </a:r>
              <a:endParaRPr lang="en-US" sz="1200" b="1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4928525-311C-D46A-E2F2-4586168A6441}"/>
                </a:ext>
              </a:extLst>
            </p:cNvPr>
            <p:cNvSpPr txBox="1"/>
            <p:nvPr/>
          </p:nvSpPr>
          <p:spPr>
            <a:xfrm>
              <a:off x="3046597" y="5746873"/>
              <a:ext cx="609467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i="0" dirty="0">
                  <a:solidFill>
                    <a:srgbClr val="333333"/>
                  </a:solidFill>
                  <a:effectLst/>
                  <a:latin typeface="Source Sans Pro" panose="020B0503030403020204" pitchFamily="34" charset="0"/>
                  <a:hlinkClick r:id="rId7"/>
                </a:rPr>
                <a:t>Evaluation of Tire Derived Aggregate as a Media for Stormwater Treatment</a:t>
              </a:r>
              <a:endParaRPr lang="en-US" sz="1200" b="1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0F7ED0E-A7B7-F412-5F20-94D541664FD0}"/>
                </a:ext>
              </a:extLst>
            </p:cNvPr>
            <p:cNvSpPr txBox="1"/>
            <p:nvPr/>
          </p:nvSpPr>
          <p:spPr>
            <a:xfrm>
              <a:off x="3046597" y="6146983"/>
              <a:ext cx="609467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i="0" dirty="0">
                  <a:solidFill>
                    <a:srgbClr val="333333"/>
                  </a:solidFill>
                  <a:effectLst/>
                  <a:latin typeface="Source Sans Pro" panose="020B0503030403020204" pitchFamily="34" charset="0"/>
                  <a:hlinkClick r:id="rId10"/>
                </a:rPr>
                <a:t>Retaining Wall Pressure Cell Data Analysis: Evaluation of Pressure Produced When Using Recycled Waste Tires in a Retaining Wall</a:t>
              </a:r>
              <a:endParaRPr lang="en-US" sz="1200" b="1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07765F8-3F76-E408-3A47-D27A2C74450B}"/>
                </a:ext>
              </a:extLst>
            </p:cNvPr>
            <p:cNvSpPr txBox="1"/>
            <p:nvPr/>
          </p:nvSpPr>
          <p:spPr>
            <a:xfrm>
              <a:off x="3046597" y="1834995"/>
              <a:ext cx="609467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>
                  <a:hlinkClick r:id="rId11"/>
                </a:rPr>
                <a:t>TDA Publication Category</a:t>
              </a:r>
              <a:r>
                <a:rPr lang="en-US" dirty="0"/>
                <a:t> at CalRecycle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4BB291ED-61ED-D090-D98D-F3E0DC8200B2}"/>
              </a:ext>
            </a:extLst>
          </p:cNvPr>
          <p:cNvSpPr txBox="1"/>
          <p:nvPr/>
        </p:nvSpPr>
        <p:spPr>
          <a:xfrm>
            <a:off x="6469633" y="4178182"/>
            <a:ext cx="5398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Also see </a:t>
            </a:r>
            <a:r>
              <a:rPr lang="en-US" b="1" i="1" dirty="0">
                <a:hlinkClick r:id="rId12"/>
              </a:rPr>
              <a:t>ASTM D6270-25</a:t>
            </a:r>
            <a:r>
              <a:rPr lang="en-US" dirty="0"/>
              <a:t>, Standard Practice for Use of Scrap Tires in Civil Engineering Applications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F73C04-E5F1-7D10-F3F5-D4124BD9123F}"/>
              </a:ext>
            </a:extLst>
          </p:cNvPr>
          <p:cNvSpPr txBox="1"/>
          <p:nvPr/>
        </p:nvSpPr>
        <p:spPr>
          <a:xfrm>
            <a:off x="6469633" y="2238555"/>
            <a:ext cx="5182262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b="0" i="0" dirty="0">
                <a:solidFill>
                  <a:srgbClr val="9D2235"/>
                </a:solidFill>
                <a:effectLst/>
                <a:latin typeface="Source Sans Pro" panose="020B0503030403020204" pitchFamily="34" charset="0"/>
              </a:rPr>
              <a:t>TDA Training Videos</a:t>
            </a:r>
          </a:p>
          <a:p>
            <a:pPr algn="l">
              <a:buNone/>
            </a:pPr>
            <a:r>
              <a:rPr lang="en-US" sz="1200" b="1" i="0" dirty="0">
                <a:solidFill>
                  <a:srgbClr val="0A0A0A"/>
                </a:solidFill>
                <a:effectLst/>
                <a:latin typeface="Source Sans Pro" panose="020B0503030403020204" pitchFamily="34" charset="0"/>
              </a:rPr>
              <a:t>You can click on </a:t>
            </a:r>
            <a:r>
              <a:rPr lang="en-US" sz="1200" b="1" i="0" u="sng" dirty="0">
                <a:solidFill>
                  <a:srgbClr val="314763"/>
                </a:solidFill>
                <a:effectLst/>
                <a:latin typeface="Source Sans Pro" panose="020B0503030403020204" pitchFamily="34" charset="0"/>
                <a:hlinkClick r:id="rId13"/>
              </a:rPr>
              <a:t>video link</a:t>
            </a:r>
            <a:r>
              <a:rPr lang="en-US" sz="1200" b="1" i="0" dirty="0">
                <a:solidFill>
                  <a:srgbClr val="0A0A0A"/>
                </a:solidFill>
                <a:effectLst/>
                <a:latin typeface="Source Sans Pro" panose="020B0503030403020204" pitchFamily="34" charset="0"/>
              </a:rPr>
              <a:t> to view an introduction to TDA.</a:t>
            </a:r>
          </a:p>
          <a:p>
            <a:pPr algn="l">
              <a:buNone/>
            </a:pPr>
            <a:r>
              <a:rPr lang="en-US" sz="1200" b="1" i="0" dirty="0">
                <a:solidFill>
                  <a:srgbClr val="0A0A0A"/>
                </a:solidFill>
                <a:effectLst/>
                <a:latin typeface="Source Sans Pro" panose="020B0503030403020204" pitchFamily="34" charset="0"/>
              </a:rPr>
              <a:t>You can click on </a:t>
            </a:r>
            <a:r>
              <a:rPr lang="en-US" sz="1200" b="1" i="0" u="sng" dirty="0">
                <a:solidFill>
                  <a:srgbClr val="314763"/>
                </a:solidFill>
                <a:effectLst/>
                <a:latin typeface="Source Sans Pro" panose="020B0503030403020204" pitchFamily="34" charset="0"/>
                <a:hlinkClick r:id="rId14"/>
              </a:rPr>
              <a:t>video link</a:t>
            </a:r>
            <a:r>
              <a:rPr lang="en-US" sz="1200" b="1" i="0" dirty="0">
                <a:solidFill>
                  <a:srgbClr val="0A0A0A"/>
                </a:solidFill>
                <a:effectLst/>
                <a:latin typeface="Source Sans Pro" panose="020B0503030403020204" pitchFamily="34" charset="0"/>
              </a:rPr>
              <a:t> to view TDA - A Sustainable Road Repair Solution.</a:t>
            </a:r>
          </a:p>
          <a:p>
            <a:pPr algn="l">
              <a:buNone/>
            </a:pPr>
            <a:r>
              <a:rPr lang="en-US" sz="1200" b="1" i="0" dirty="0">
                <a:solidFill>
                  <a:srgbClr val="0A0A0A"/>
                </a:solidFill>
                <a:effectLst/>
                <a:latin typeface="Source Sans Pro" panose="020B0503030403020204" pitchFamily="34" charset="0"/>
              </a:rPr>
              <a:t>You can click on </a:t>
            </a:r>
            <a:r>
              <a:rPr lang="en-US" sz="1200" b="1" i="0" u="sng" dirty="0">
                <a:solidFill>
                  <a:srgbClr val="314763"/>
                </a:solidFill>
                <a:effectLst/>
                <a:latin typeface="Source Sans Pro" panose="020B0503030403020204" pitchFamily="34" charset="0"/>
                <a:hlinkClick r:id="rId15"/>
              </a:rPr>
              <a:t>video link</a:t>
            </a:r>
            <a:r>
              <a:rPr lang="en-US" sz="1200" b="1" i="0" dirty="0">
                <a:solidFill>
                  <a:srgbClr val="0A0A0A"/>
                </a:solidFill>
                <a:effectLst/>
                <a:latin typeface="Source Sans Pro" panose="020B0503030403020204" pitchFamily="34" charset="0"/>
              </a:rPr>
              <a:t> to view TDA Environmental Testing and Earthquake Safety.</a:t>
            </a:r>
          </a:p>
          <a:p>
            <a:pPr algn="l">
              <a:buNone/>
            </a:pPr>
            <a:r>
              <a:rPr lang="en-US" sz="1200" b="1" i="0" dirty="0">
                <a:solidFill>
                  <a:srgbClr val="0A0A0A"/>
                </a:solidFill>
                <a:effectLst/>
                <a:latin typeface="Source Sans Pro" panose="020B0503030403020204" pitchFamily="34" charset="0"/>
              </a:rPr>
              <a:t>You can click on </a:t>
            </a:r>
            <a:r>
              <a:rPr lang="en-US" sz="1200" b="1" i="0" u="sng" dirty="0">
                <a:solidFill>
                  <a:srgbClr val="314763"/>
                </a:solidFill>
                <a:effectLst/>
                <a:latin typeface="Source Sans Pro" panose="020B0503030403020204" pitchFamily="34" charset="0"/>
                <a:hlinkClick r:id="rId16"/>
              </a:rPr>
              <a:t>video link</a:t>
            </a:r>
            <a:r>
              <a:rPr lang="en-US" sz="1200" b="1" i="0" dirty="0">
                <a:solidFill>
                  <a:srgbClr val="0A0A0A"/>
                </a:solidFill>
                <a:effectLst/>
                <a:latin typeface="Source Sans Pro" panose="020B0503030403020204" pitchFamily="34" charset="0"/>
              </a:rPr>
              <a:t> to view TDA as a low-cost vibration mitigation material.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B5416E3-20A4-7250-9ACC-38B71A4E10EC}"/>
              </a:ext>
            </a:extLst>
          </p:cNvPr>
          <p:cNvSpPr txBox="1"/>
          <p:nvPr/>
        </p:nvSpPr>
        <p:spPr>
          <a:xfrm>
            <a:off x="6469633" y="1642335"/>
            <a:ext cx="50372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17"/>
              </a:rPr>
              <a:t>Tire Engineering Research Center – California Pavement Preservation Center – Chico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652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230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Source Sans Pro</vt:lpstr>
      <vt:lpstr>Office Theme</vt:lpstr>
      <vt:lpstr>PowerPoint Presentation</vt:lpstr>
    </vt:vector>
  </TitlesOfParts>
  <Company>GHD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Joaquin Wright</dc:creator>
  <cp:lastModifiedBy>Roland Buaben</cp:lastModifiedBy>
  <cp:revision>5</cp:revision>
  <cp:lastPrinted>2025-09-18T21:31:14Z</cp:lastPrinted>
  <dcterms:created xsi:type="dcterms:W3CDTF">2025-09-18T20:16:45Z</dcterms:created>
  <dcterms:modified xsi:type="dcterms:W3CDTF">2025-09-19T15:18:28Z</dcterms:modified>
</cp:coreProperties>
</file>