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4" r:id="rId5"/>
    <p:sldId id="299" r:id="rId6"/>
    <p:sldId id="293" r:id="rId7"/>
    <p:sldId id="295" r:id="rId8"/>
    <p:sldId id="303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6" orient="horz" pos="478" userDrawn="1">
          <p15:clr>
            <a:srgbClr val="A4A3A4"/>
          </p15:clr>
        </p15:guide>
        <p15:guide id="7" pos="7296" userDrawn="1">
          <p15:clr>
            <a:srgbClr val="A4A3A4"/>
          </p15:clr>
        </p15:guide>
        <p15:guide id="8" orient="horz" pos="4176" userDrawn="1">
          <p15:clr>
            <a:srgbClr val="A4A3A4"/>
          </p15:clr>
        </p15:guide>
        <p15:guide id="9" orient="horz" pos="2400" userDrawn="1">
          <p15:clr>
            <a:srgbClr val="A4A3A4"/>
          </p15:clr>
        </p15:guide>
        <p15:guide id="10" pos="24" userDrawn="1">
          <p15:clr>
            <a:srgbClr val="A4A3A4"/>
          </p15:clr>
        </p15:guide>
        <p15:guide id="11" orient="horz" pos="3432" userDrawn="1">
          <p15:clr>
            <a:srgbClr val="A4A3A4"/>
          </p15:clr>
        </p15:guide>
        <p15:guide id="12" orient="horz" pos="110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5DAB8B-59E5-53FA-E828-4491CF645FD1}" name="Noelle McElrath-Hart" initials="NMH" userId="S::nmcelrath@cspfirm.com::aef0a262-11ae-43c1-b0fb-9b9013dfad31" providerId="AD"/>
  <p188:author id="{25F548E0-5629-4CB1-1A39-B4DC2FE0B319}" name="Kristin Lewnes" initials="KL" userId="S::klewnes@cspfirm.com::360764ee-acf9-4fa7-82d2-d4eb9eff220a" providerId="AD"/>
  <p188:author id="{6B517BF7-4D6D-7659-656B-1C9916EA018E}" name="Jane Blake" initials="JWB" userId="Jane Blak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Blake" initials="JWB" lastIdx="2" clrIdx="0">
    <p:extLst>
      <p:ext uri="{19B8F6BF-5375-455C-9EA6-DF929625EA0E}">
        <p15:presenceInfo xmlns:p15="http://schemas.microsoft.com/office/powerpoint/2012/main" userId="Jane Blake" providerId="None"/>
      </p:ext>
    </p:extLst>
  </p:cmAuthor>
  <p:cmAuthor id="2" name="Noelle McElrath-Hart" initials="NMH" lastIdx="2" clrIdx="1">
    <p:extLst>
      <p:ext uri="{19B8F6BF-5375-455C-9EA6-DF929625EA0E}">
        <p15:presenceInfo xmlns:p15="http://schemas.microsoft.com/office/powerpoint/2012/main" userId="S::nmcelrath@cspfirm.com::aef0a262-11ae-43c1-b0fb-9b9013dfad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D8B"/>
    <a:srgbClr val="71BF44"/>
    <a:srgbClr val="0F4061"/>
    <a:srgbClr val="4B8D40"/>
    <a:srgbClr val="BD4A27"/>
    <a:srgbClr val="092335"/>
    <a:srgbClr val="0C3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9"/>
    <p:restoredTop sz="94694"/>
  </p:normalViewPr>
  <p:slideViewPr>
    <p:cSldViewPr snapToGrid="0">
      <p:cViewPr varScale="1">
        <p:scale>
          <a:sx n="73" d="100"/>
          <a:sy n="73" d="100"/>
        </p:scale>
        <p:origin x="84" y="1740"/>
      </p:cViewPr>
      <p:guideLst>
        <p:guide orient="horz" pos="768"/>
        <p:guide pos="3840"/>
        <p:guide orient="horz" pos="478"/>
        <p:guide pos="7296"/>
        <p:guide orient="horz" pos="4176"/>
        <p:guide orient="horz" pos="2400"/>
        <p:guide pos="24"/>
        <p:guide orient="horz" pos="3432"/>
        <p:guide orient="horz"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Lewnes" userId="360764ee-acf9-4fa7-82d2-d4eb9eff220a" providerId="ADAL" clId="{D95AEDCD-2BF3-41F0-8470-4DC47B405188}"/>
    <pc:docChg chg="delSld">
      <pc:chgData name="Kristin Lewnes" userId="360764ee-acf9-4fa7-82d2-d4eb9eff220a" providerId="ADAL" clId="{D95AEDCD-2BF3-41F0-8470-4DC47B405188}" dt="2025-01-16T20:12:23.576" v="1" actId="47"/>
      <pc:docMkLst>
        <pc:docMk/>
      </pc:docMkLst>
      <pc:sldChg chg="del">
        <pc:chgData name="Kristin Lewnes" userId="360764ee-acf9-4fa7-82d2-d4eb9eff220a" providerId="ADAL" clId="{D95AEDCD-2BF3-41F0-8470-4DC47B405188}" dt="2025-01-16T20:12:20.424" v="0" actId="47"/>
        <pc:sldMkLst>
          <pc:docMk/>
          <pc:sldMk cId="640066764" sldId="301"/>
        </pc:sldMkLst>
      </pc:sldChg>
      <pc:sldChg chg="del">
        <pc:chgData name="Kristin Lewnes" userId="360764ee-acf9-4fa7-82d2-d4eb9eff220a" providerId="ADAL" clId="{D95AEDCD-2BF3-41F0-8470-4DC47B405188}" dt="2025-01-16T20:12:23.576" v="1" actId="47"/>
        <pc:sldMkLst>
          <pc:docMk/>
          <pc:sldMk cId="1691950149" sldId="309"/>
        </pc:sldMkLst>
      </pc:sldChg>
    </pc:docChg>
  </pc:docChgLst>
  <pc:docChgLst>
    <pc:chgData name="Magali Lebon" userId="S::mlebon@cspfirm.com::29c98f59-53cd-4e55-925e-143a321ce4c5" providerId="AD" clId="Web-{5C32CA62-DB14-5CFB-7F3F-E08199F144A3}"/>
    <pc:docChg chg="modSld">
      <pc:chgData name="Magali Lebon" userId="S::mlebon@cspfirm.com::29c98f59-53cd-4e55-925e-143a321ce4c5" providerId="AD" clId="Web-{5C32CA62-DB14-5CFB-7F3F-E08199F144A3}" dt="2024-12-18T20:17:30.682" v="9"/>
      <pc:docMkLst>
        <pc:docMk/>
      </pc:docMkLst>
      <pc:sldChg chg="addSp delSp modSp">
        <pc:chgData name="Magali Lebon" userId="S::mlebon@cspfirm.com::29c98f59-53cd-4e55-925e-143a321ce4c5" providerId="AD" clId="Web-{5C32CA62-DB14-5CFB-7F3F-E08199F144A3}" dt="2024-12-18T20:17:30.682" v="9"/>
        <pc:sldMkLst>
          <pc:docMk/>
          <pc:sldMk cId="1421137330" sldId="295"/>
        </pc:sldMkLst>
        <pc:picChg chg="add mod ord">
          <ac:chgData name="Magali Lebon" userId="S::mlebon@cspfirm.com::29c98f59-53cd-4e55-925e-143a321ce4c5" providerId="AD" clId="Web-{5C32CA62-DB14-5CFB-7F3F-E08199F144A3}" dt="2024-12-18T20:17:28.450" v="8"/>
          <ac:picMkLst>
            <pc:docMk/>
            <pc:sldMk cId="1421137330" sldId="295"/>
            <ac:picMk id="2" creationId="{C175E135-D86C-E847-A8CA-D9B57798C406}"/>
          </ac:picMkLst>
        </pc:picChg>
      </pc:sldChg>
    </pc:docChg>
  </pc:docChgLst>
  <pc:docChgLst>
    <pc:chgData name="Kristin Lewnes" userId="360764ee-acf9-4fa7-82d2-d4eb9eff220a" providerId="ADAL" clId="{63D5289A-07A6-493C-AD1B-02A393E6099E}"/>
    <pc:docChg chg="undo redo custSel delSld modSld">
      <pc:chgData name="Kristin Lewnes" userId="360764ee-acf9-4fa7-82d2-d4eb9eff220a" providerId="ADAL" clId="{63D5289A-07A6-493C-AD1B-02A393E6099E}" dt="2024-12-18T17:41:26.011" v="500" actId="207"/>
      <pc:docMkLst>
        <pc:docMk/>
      </pc:docMkLst>
      <pc:sldChg chg="addSp delSp modSp mod">
        <pc:chgData name="Kristin Lewnes" userId="360764ee-acf9-4fa7-82d2-d4eb9eff220a" providerId="ADAL" clId="{63D5289A-07A6-493C-AD1B-02A393E6099E}" dt="2024-12-18T17:35:55.778" v="447" actId="1035"/>
        <pc:sldMkLst>
          <pc:docMk/>
          <pc:sldMk cId="3443045251" sldId="299"/>
        </pc:sldMkLst>
        <pc:spChg chg="mod">
          <ac:chgData name="Kristin Lewnes" userId="360764ee-acf9-4fa7-82d2-d4eb9eff220a" providerId="ADAL" clId="{63D5289A-07A6-493C-AD1B-02A393E6099E}" dt="2024-12-18T17:35:55.778" v="447" actId="1035"/>
          <ac:spMkLst>
            <pc:docMk/>
            <pc:sldMk cId="3443045251" sldId="299"/>
            <ac:spMk id="2" creationId="{0CA71BC7-C952-4214-92B3-02C72623D182}"/>
          </ac:spMkLst>
        </pc:spChg>
      </pc:sldChg>
      <pc:sldChg chg="delSp modSp mod">
        <pc:chgData name="Kristin Lewnes" userId="360764ee-acf9-4fa7-82d2-d4eb9eff220a" providerId="ADAL" clId="{63D5289A-07A6-493C-AD1B-02A393E6099E}" dt="2024-12-17T21:03:38.972" v="98" actId="1076"/>
        <pc:sldMkLst>
          <pc:docMk/>
          <pc:sldMk cId="640066764" sldId="301"/>
        </pc:sldMkLst>
      </pc:sldChg>
      <pc:sldChg chg="modSp mod">
        <pc:chgData name="Kristin Lewnes" userId="360764ee-acf9-4fa7-82d2-d4eb9eff220a" providerId="ADAL" clId="{63D5289A-07A6-493C-AD1B-02A393E6099E}" dt="2024-12-18T17:41:26.011" v="500" actId="207"/>
        <pc:sldMkLst>
          <pc:docMk/>
          <pc:sldMk cId="1691950149" sldId="309"/>
        </pc:sldMkLst>
      </pc:sldChg>
      <pc:sldChg chg="delSp modSp del mod">
        <pc:chgData name="Kristin Lewnes" userId="360764ee-acf9-4fa7-82d2-d4eb9eff220a" providerId="ADAL" clId="{63D5289A-07A6-493C-AD1B-02A393E6099E}" dt="2024-12-17T21:09:43.149" v="108" actId="47"/>
        <pc:sldMkLst>
          <pc:docMk/>
          <pc:sldMk cId="1530952962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54151-E982-440D-96FB-63429CE1222B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16EF7-81EE-48A2-9A38-05FA69B2D8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1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0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9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4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3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1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16EF7-81EE-48A2-9A38-05FA69B2D8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66F6-418F-43F9-867A-44DDA217D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AAA14-1BC6-421C-8CAC-DDECA0863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DAA0A-A9A8-4444-AC94-023144C6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35045-23F3-4F78-81A9-77FE5D2D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3830-8B3E-4841-81AA-31E70862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5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3A5B-A6EA-4DE9-A6AB-FE02D5E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1FBAB-6074-4090-8468-64FA20CF2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7E583-E9E9-45E2-B49A-7C77DACB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F99C-CCD4-4789-9104-A31D69ED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2E963-B1A1-4008-915F-CAE2B764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2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0434D-DC49-4B8F-A51B-EAF165D40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B1EA2-A4CD-4C35-A591-C11F34B8A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40987-8CAE-4BFD-84A5-D14BAFFC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47D7-A0CE-4EA0-B028-37BCD511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80CA9-7D16-450D-BBA0-1B2B0F36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6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2254-9EF4-46B7-90B8-E4369BFF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91FDC-B4BF-4C0A-8806-B37B7FEC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4813-D44A-436F-B10F-47B38596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584A7-D584-485F-848A-11798C51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7E7A3-DACE-4D18-85B6-BDEB0E19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0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D32C-02E2-4FE3-81E4-F01E30D3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97E25-04B2-46BE-B87F-5CC4D310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B329-E197-4352-8CA3-921AE5F4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32163-7272-4DB4-AAB5-4E52B327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4842B-1B61-4EB8-B618-8F62FFA3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4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73D0-AC72-4481-8550-06ED9AEC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482A-4694-4203-BA97-EAA38F210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E7E97-8473-4F73-ABCA-216D39E69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99D63-CB4C-4283-BEB1-6EF462F1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7E5C6-DBE5-46A5-B13C-35A8CE05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05FD5-B5AC-40E7-9217-B2427E60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2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7C78-DBFD-444E-B915-B4E6888B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D5FD7-F364-4726-8CF2-7AE8B452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91132-8A36-44DF-8B5D-B414837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B0000-F41B-4F87-9B38-1859A3D39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66E9F-85F7-4317-AB2E-D36E63124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1371C-0930-4D06-ADE8-F7828BB5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0D5C6-9B1E-4CC6-9753-6F060308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D30E7-DB11-4DF0-AE87-272F1FA6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3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8E86-53B0-42D2-AC4B-F5986AB3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6CE98-D77C-4510-B796-3AE14EF4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4ABD4-2998-4C15-A73A-32C68486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931B6-06F1-47BB-B8AB-CA875DC7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7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E098E-EDA8-4E71-9E91-B1D098B2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FD9F1-3379-4D52-8126-F7BDD2A2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462B0-5379-435C-8D3F-C978980F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2392-3CD7-4A87-9DB7-20E12E53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F4BC3-A285-4C09-AAD8-8B9C7D55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89404-92E9-4DAE-A4B4-A83E82A8B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0944C-E1B6-4E81-9829-12783A24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3D42F-EF1B-4FC6-83F1-70956670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57A3F-9996-4A2E-818A-950926D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8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8D68-CD7C-454E-A807-562A5D76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888EE-D8AE-479A-8550-1DFB0374B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6E508-8B6C-405A-B8D6-BA9947E36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C36E7-0779-44A0-B71C-D833AF5D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2D7F-6AEE-4804-A1A3-65C4B29DD95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9989D-94F0-4ACE-ADFA-6958D2E4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57B5F-A6F8-40C6-815F-302A6336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E5972-9A1B-4E6E-9803-884AFB8A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35473-FB39-4A87-A01D-6A961A484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F5A64-34ED-4A49-AE7D-609E6F53F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62D7F-6AEE-4804-A1A3-65C4B29DD953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3BEC5-0FED-420E-A645-8684596E3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ECB68-852D-4BCD-8BC3-781128394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96AD-FC21-4B31-AB3E-57E16D17B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ustires.org/system/files/2024-10/USTMA%27s%202023%20End-of-Life%20Tire%20Management%20Report.pd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ustires.org/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s://www.ustires.org/system/files/2024-10/USTMA%27s%202023%20End-of-Life%20Tire%20Management%20Report.pdf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stires.org/system/files/2024-10/USTMA%27s%202023%20End-of-Life%20Tire%20Management%20Report.pdf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ustire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hyperlink" Target="https://www.ustires.org/system/files/2024-10/USTMA%27s%202023%20End-of-Life%20Tire%20Management%20Report.pdf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ire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1245-40B4-4330-A518-A389C807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385" y="2490465"/>
            <a:ext cx="9841230" cy="187707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FAST FACTS ABOUT…</a:t>
            </a:r>
            <a:br>
              <a:rPr lang="en-US" sz="7800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END-OF-LIFE TIRE MANAGEMENT</a:t>
            </a:r>
            <a:endParaRPr lang="en-US" sz="5200" b="1" dirty="0">
              <a:solidFill>
                <a:srgbClr val="0C324C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9" name="Picture 8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7423CFC-E6DF-4376-AF62-AF5BF3CC0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0049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6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1BC7-C952-4214-92B3-02C72623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45" y="1476994"/>
            <a:ext cx="7119910" cy="4364998"/>
          </a:xfrm>
        </p:spPr>
        <p:txBody>
          <a:bodyPr anchor="t">
            <a:noAutofit/>
          </a:bodyPr>
          <a:lstStyle/>
          <a:p>
            <a:pPr>
              <a:spcAft>
                <a:spcPts val="2400"/>
              </a:spcAft>
            </a:pPr>
            <a:br>
              <a:rPr lang="en-US" sz="275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75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How Far We’ve Come: </a:t>
            </a:r>
            <a:r>
              <a:rPr lang="en-US" sz="275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Tires are now one of the most recycled and reclaimed consumer products in the U.S.</a:t>
            </a:r>
            <a:br>
              <a:rPr lang="en-US" sz="275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75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75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Where We Are Now: </a:t>
            </a:r>
            <a:r>
              <a:rPr lang="en-US" sz="275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79% tires go to beneficial end-use markets, an 8% increase from 2021.</a:t>
            </a:r>
            <a:br>
              <a:rPr lang="en-US" sz="275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br>
              <a:rPr lang="en-US" sz="275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</a:br>
            <a:r>
              <a:rPr lang="en-US" sz="275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Our Ultimate Goal: </a:t>
            </a:r>
            <a:r>
              <a:rPr lang="en-US" sz="275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100% of end-of-life tires (ELTs) enter sustainable and circular end use markets.</a:t>
            </a:r>
            <a:endParaRPr lang="en-US" sz="2750" b="1" dirty="0">
              <a:solidFill>
                <a:srgbClr val="165D8B"/>
              </a:solidFill>
              <a:latin typeface="Lato" panose="020F0502020204030203" pitchFamily="34" charset="0"/>
              <a:ea typeface="Roboto Condensed" panose="02000000000000000000" pitchFamily="2" charset="0"/>
            </a:endParaRPr>
          </a:p>
        </p:txBody>
      </p:sp>
      <p:pic>
        <p:nvPicPr>
          <p:cNvPr id="8" name="Picture 7" descr="A picture containing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FD0D036-0630-4CA9-AC4B-A574C3F2F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6" y="6347081"/>
            <a:ext cx="1000935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rgbClr val="165D8B"/>
                </a:solidFill>
                <a:latin typeface="Lato" panose="020F0502020204030203" pitchFamily="34" charset="0"/>
                <a:ea typeface="Lato"/>
                <a:cs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 End-of-Life Tire Management Report </a:t>
            </a:r>
            <a:endParaRPr lang="en-US" sz="1200" b="1" dirty="0">
              <a:solidFill>
                <a:srgbClr val="165D8B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FA3B29-96AC-477A-A37A-14A85DD2F7FA}"/>
              </a:ext>
            </a:extLst>
          </p:cNvPr>
          <p:cNvSpPr txBox="1">
            <a:spLocks/>
          </p:cNvSpPr>
          <p:nvPr/>
        </p:nvSpPr>
        <p:spPr>
          <a:xfrm>
            <a:off x="512235" y="705718"/>
            <a:ext cx="10969208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srgbClr val="165D8B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TIRES AND THE CIRCULAR ECONOMY IN 2023</a:t>
            </a:r>
          </a:p>
        </p:txBody>
      </p:sp>
      <p:pic>
        <p:nvPicPr>
          <p:cNvPr id="6" name="Picture 5" descr="A tire with a green arrow&#10;&#10;Description automatically generated">
            <a:extLst>
              <a:ext uri="{FF2B5EF4-FFF2-40B4-BE49-F238E27FC236}">
                <a16:creationId xmlns:a16="http://schemas.microsoft.com/office/drawing/2014/main" id="{C10CB0C6-6F3D-4669-D8B6-95EC753C1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16" y="1551136"/>
            <a:ext cx="3454056" cy="34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4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FD0D036-0630-4CA9-AC4B-A574C3F2F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6" y="6341645"/>
            <a:ext cx="100093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 End-of-Life Tire Management Report </a:t>
            </a:r>
            <a:endParaRPr lang="en-US" sz="12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endParaRPr lang="en-US" sz="1200" dirty="0">
              <a:highlight>
                <a:srgbClr val="FFFF00"/>
              </a:highlight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FA3B29-96AC-477A-A37A-14A85DD2F7FA}"/>
              </a:ext>
            </a:extLst>
          </p:cNvPr>
          <p:cNvSpPr txBox="1">
            <a:spLocks/>
          </p:cNvSpPr>
          <p:nvPr/>
        </p:nvSpPr>
        <p:spPr>
          <a:xfrm>
            <a:off x="512235" y="645558"/>
            <a:ext cx="10969208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2023 END-OF-LIFE TIRE MARKET SUMMARY </a:t>
            </a:r>
          </a:p>
        </p:txBody>
      </p:sp>
      <p:pic>
        <p:nvPicPr>
          <p:cNvPr id="9" name="Picture 8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52239BD-E584-4510-BBF8-8AEE9DB3B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0049"/>
            <a:ext cx="1097280" cy="731520"/>
          </a:xfrm>
          <a:prstGeom prst="rect">
            <a:avLst/>
          </a:prstGeom>
        </p:spPr>
      </p:pic>
      <p:pic>
        <p:nvPicPr>
          <p:cNvPr id="5" name="Picture 4" descr="A pile of rope and a green circle with a pie chart&#10;&#10;Description automatically generated">
            <a:extLst>
              <a:ext uri="{FF2B5EF4-FFF2-40B4-BE49-F238E27FC236}">
                <a16:creationId xmlns:a16="http://schemas.microsoft.com/office/drawing/2014/main" id="{26DD34DE-D411-445D-E437-71B24435E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69" y="1582264"/>
            <a:ext cx="3979474" cy="3979474"/>
          </a:xfrm>
          <a:prstGeom prst="rect">
            <a:avLst/>
          </a:prstGeom>
        </p:spPr>
      </p:pic>
      <p:pic>
        <p:nvPicPr>
          <p:cNvPr id="12" name="Picture 11" descr="A graph of coins and a green arrow&#10;&#10;Description automatically generated">
            <a:extLst>
              <a:ext uri="{FF2B5EF4-FFF2-40B4-BE49-F238E27FC236}">
                <a16:creationId xmlns:a16="http://schemas.microsoft.com/office/drawing/2014/main" id="{5361D0E2-88E8-D9AC-D23B-147B6A24C8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57" y="1582264"/>
            <a:ext cx="3979474" cy="39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3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stacks of coins&#10;&#10;Description automatically generated">
            <a:extLst>
              <a:ext uri="{FF2B5EF4-FFF2-40B4-BE49-F238E27FC236}">
                <a16:creationId xmlns:a16="http://schemas.microsoft.com/office/drawing/2014/main" id="{C175E135-D86C-E847-A8CA-D9B57798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489" y="1468967"/>
            <a:ext cx="8167510" cy="4591755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8FD0D036-0630-4CA9-AC4B-A574C3F2F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667A7-8775-4FE1-9613-83A50519AEAD}"/>
              </a:ext>
            </a:extLst>
          </p:cNvPr>
          <p:cNvSpPr txBox="1"/>
          <p:nvPr/>
        </p:nvSpPr>
        <p:spPr>
          <a:xfrm>
            <a:off x="494816" y="6329770"/>
            <a:ext cx="1000935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/>
                <a:cs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 End-of-Life Tire Management Report </a:t>
            </a:r>
            <a:endParaRPr lang="en-US" sz="1200" b="1" dirty="0">
              <a:solidFill>
                <a:schemeClr val="bg1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FA3B29-96AC-477A-A37A-14A85DD2F7FA}"/>
              </a:ext>
            </a:extLst>
          </p:cNvPr>
          <p:cNvSpPr txBox="1">
            <a:spLocks/>
          </p:cNvSpPr>
          <p:nvPr/>
        </p:nvSpPr>
        <p:spPr>
          <a:xfrm>
            <a:off x="512234" y="705718"/>
            <a:ext cx="11564971" cy="662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U.S. STOCKPILED END-OF-LIFE TIRES 1990 - 2023</a:t>
            </a:r>
          </a:p>
        </p:txBody>
      </p:sp>
      <p:pic>
        <p:nvPicPr>
          <p:cNvPr id="9" name="Picture 8" descr="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252239BD-E584-4510-BBF8-8AEE9DB3B8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0049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3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FD0D036-0630-4CA9-AC4B-A574C3F2F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6134"/>
            <a:ext cx="1097280" cy="7315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FA3B29-96AC-477A-A37A-14A85DD2F7FA}"/>
              </a:ext>
            </a:extLst>
          </p:cNvPr>
          <p:cNvSpPr txBox="1">
            <a:spLocks/>
          </p:cNvSpPr>
          <p:nvPr/>
        </p:nvSpPr>
        <p:spPr>
          <a:xfrm>
            <a:off x="5984786" y="656290"/>
            <a:ext cx="5572899" cy="15184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srgbClr val="165D8B"/>
                </a:solidFill>
                <a:latin typeface="Lato Light" panose="020F0302020204030203" pitchFamily="34" charset="0"/>
                <a:ea typeface="Roboto Condensed" panose="02000000000000000000" pitchFamily="2" charset="0"/>
              </a:rPr>
              <a:t>HOW TO ENSURE END-OF-LIFE TIRES ENTER SUSTAINABLE MARKETS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2BA993-7B0B-E6A5-43B1-E0FEB4FCB023}"/>
              </a:ext>
            </a:extLst>
          </p:cNvPr>
          <p:cNvSpPr txBox="1">
            <a:spLocks/>
          </p:cNvSpPr>
          <p:nvPr/>
        </p:nvSpPr>
        <p:spPr>
          <a:xfrm>
            <a:off x="6009500" y="2235199"/>
            <a:ext cx="5572899" cy="3898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Develop </a:t>
            </a:r>
            <a:r>
              <a:rPr lang="en-US" sz="26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end-of-life tire markets.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Reduce </a:t>
            </a:r>
            <a:r>
              <a:rPr lang="en-US" sz="26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end-of-life tire stockpiles.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71BF44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Implement </a:t>
            </a:r>
            <a:r>
              <a:rPr lang="en-US" sz="2600" b="1" dirty="0">
                <a:solidFill>
                  <a:srgbClr val="165D8B"/>
                </a:solidFill>
                <a:latin typeface="Lato" panose="020F0502020204030203" pitchFamily="34" charset="0"/>
                <a:ea typeface="Roboto Condensed" panose="02000000000000000000" pitchFamily="2" charset="0"/>
              </a:rPr>
              <a:t>state regulations that foster sustainable end-of-life tire markets.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273C8F-F06C-745D-AFB8-C5815C68B1E2}"/>
              </a:ext>
            </a:extLst>
          </p:cNvPr>
          <p:cNvSpPr txBox="1"/>
          <p:nvPr/>
        </p:nvSpPr>
        <p:spPr>
          <a:xfrm>
            <a:off x="6009500" y="6441536"/>
            <a:ext cx="456149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latin typeface="Lato" panose="020F0502020204030203" pitchFamily="34" charset="0"/>
                <a:ea typeface="Lato"/>
                <a:cs typeface="Lato"/>
              </a:rPr>
              <a:t>Source: </a:t>
            </a:r>
            <a:r>
              <a:rPr lang="en-US" sz="1200" b="1" dirty="0">
                <a:solidFill>
                  <a:srgbClr val="165D8B"/>
                </a:solidFill>
                <a:latin typeface="Lato" panose="020F0502020204030203" pitchFamily="34" charset="0"/>
                <a:ea typeface="Lato"/>
                <a:cs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 End-of-Life Tire Management Report </a:t>
            </a:r>
            <a:endParaRPr lang="en-US" sz="1200" b="1" dirty="0">
              <a:solidFill>
                <a:srgbClr val="165D8B"/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51D1D0-823C-BAEA-1634-321415600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1603" r="33634" b="552"/>
          <a:stretch/>
        </p:blipFill>
        <p:spPr>
          <a:xfrm>
            <a:off x="-2" y="0"/>
            <a:ext cx="529389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5A1811-C584-9D66-97FB-FA693C0373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92" y="1557579"/>
            <a:ext cx="3922106" cy="37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8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B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1245-40B4-4330-A518-A389C807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2580788"/>
            <a:ext cx="9677400" cy="16964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LEARN MORE ABOUT</a:t>
            </a:r>
            <a:br>
              <a:rPr lang="en-US" sz="6000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END-OF-LIFE TIRE MANAGEMENT</a:t>
            </a:r>
            <a:b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ON </a:t>
            </a:r>
            <a:r>
              <a:rPr lang="en-US" b="1" dirty="0">
                <a:solidFill>
                  <a:srgbClr val="165D8B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USTIRES.ORG</a:t>
            </a:r>
            <a:r>
              <a:rPr lang="en-US" b="1" dirty="0">
                <a:solidFill>
                  <a:srgbClr val="0C324C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pic>
        <p:nvPicPr>
          <p:cNvPr id="4" name="Picture 3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E809CFA-4526-4030-A949-32AA876D3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910049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5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4FDC2333E7543B4CF9A03A93A73C2" ma:contentTypeVersion="17" ma:contentTypeDescription="Create a new document." ma:contentTypeScope="" ma:versionID="d1501d8f48b858a9df6d02d4e5e03ca3">
  <xsd:schema xmlns:xsd="http://www.w3.org/2001/XMLSchema" xmlns:xs="http://www.w3.org/2001/XMLSchema" xmlns:p="http://schemas.microsoft.com/office/2006/metadata/properties" xmlns:ns2="4eed9ea9-a4f6-4f50-a8b4-6159673778ab" xmlns:ns3="e1f49705-6dbc-47fa-9655-b7f87fe256a9" targetNamespace="http://schemas.microsoft.com/office/2006/metadata/properties" ma:root="true" ma:fieldsID="82132303ebc36bd0da18b2940b006e86" ns2:_="" ns3:_="">
    <xsd:import namespace="4eed9ea9-a4f6-4f50-a8b4-6159673778ab"/>
    <xsd:import namespace="e1f49705-6dbc-47fa-9655-b7f87fe256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d9ea9-a4f6-4f50-a8b4-615967377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e8b6bfc-903d-4ee0-a48d-406119e879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49705-6dbc-47fa-9655-b7f87fe256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e3658fb-ebc8-4b7b-80ef-ae4bae630489}" ma:internalName="TaxCatchAll" ma:showField="CatchAllData" ma:web="e1f49705-6dbc-47fa-9655-b7f87fe256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ed9ea9-a4f6-4f50-a8b4-6159673778ab">
      <Terms xmlns="http://schemas.microsoft.com/office/infopath/2007/PartnerControls"/>
    </lcf76f155ced4ddcb4097134ff3c332f>
    <TaxCatchAll xmlns="e1f49705-6dbc-47fa-9655-b7f87fe256a9" xsi:nil="true"/>
  </documentManagement>
</p:properties>
</file>

<file path=customXml/itemProps1.xml><?xml version="1.0" encoding="utf-8"?>
<ds:datastoreItem xmlns:ds="http://schemas.openxmlformats.org/officeDocument/2006/customXml" ds:itemID="{7E39CA67-EC2D-4FEE-846D-5DA4E41BB1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005A0F-37E4-447E-ABF6-384F61C0F5B6}">
  <ds:schemaRefs>
    <ds:schemaRef ds:uri="4eed9ea9-a4f6-4f50-a8b4-6159673778ab"/>
    <ds:schemaRef ds:uri="e1f49705-6dbc-47fa-9655-b7f87fe256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68081E-508F-4018-B267-2476EEEABD5B}">
  <ds:schemaRefs>
    <ds:schemaRef ds:uri="http://purl.org/dc/dcmitype/"/>
    <ds:schemaRef ds:uri="http://purl.org/dc/elements/1.1/"/>
    <ds:schemaRef ds:uri="e1f49705-6dbc-47fa-9655-b7f87fe256a9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eed9ea9-a4f6-4f50-a8b4-6159673778ab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174</Words>
  <Application>Microsoft Office PowerPoint</Application>
  <PresentationFormat>Widescreen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Lato Light</vt:lpstr>
      <vt:lpstr>Roboto Condensed</vt:lpstr>
      <vt:lpstr>Office Theme</vt:lpstr>
      <vt:lpstr>FAST FACTS ABOUT… END-OF-LIFE TIRE MANAGEMENT</vt:lpstr>
      <vt:lpstr> How Far We’ve Come: Tires are now one of the most recycled and reclaimed consumer products in the U.S.  Where We Are Now: 79% tires go to beneficial end-use markets, an 8% increase from 2021.  Our Ultimate Goal: 100% of end-of-life tires (ELTs) enter sustainable and circular end use markets.</vt:lpstr>
      <vt:lpstr>PowerPoint Presentation</vt:lpstr>
      <vt:lpstr>PowerPoint Presentation</vt:lpstr>
      <vt:lpstr>PowerPoint Presentation</vt:lpstr>
      <vt:lpstr>LEARN MORE ABOUT END-OF-LIFE TIRE MANAGEMENT ON USTIRES.ORG.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Blake</dc:creator>
  <cp:lastModifiedBy>Kristin Lewnes</cp:lastModifiedBy>
  <cp:revision>13</cp:revision>
  <dcterms:created xsi:type="dcterms:W3CDTF">2021-09-10T13:56:55Z</dcterms:created>
  <dcterms:modified xsi:type="dcterms:W3CDTF">2025-01-16T20:12:31Z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0x0101009984FDC2333E7543B4CF9A03A93A73C2</vt:lpwstr>
  </property>
  <property fmtid="{D5CDD505-2E9C-101B-9397-08002B2CF9AE}" pid="3" name="MediaServiceImageTags">
    <vt:lpwstr/>
  </property>
</Properties>
</file>